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10287000" cx="18288000"/>
  <p:notesSz cx="6858000" cy="9144000"/>
  <p:embeddedFontLst>
    <p:embeddedFont>
      <p:font typeface="Economica"/>
      <p:bold r:id="rId89"/>
      <p:boldItalic r:id="rId90"/>
    </p:embeddedFont>
    <p:embeddedFont>
      <p:font typeface="Roboto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Economica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Roboto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-regular.fntdata"/><Relationship Id="rId90" Type="http://schemas.openxmlformats.org/officeDocument/2006/relationships/font" Target="fonts/Economica-boldItalic.fntdata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-flair.training/blogs/how-hadoop-works-internally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avatpoint.com/hive-architecture" TargetMode="External"/><Relationship Id="rId3" Type="http://schemas.openxmlformats.org/officeDocument/2006/relationships/hyperlink" Target="https://www.ionos.ca/digitalguide/server/know-how/what-is-apache-hive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16c60bb98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16c60bb98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116c60bb98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093647b1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093647b1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https://data-flair.training/blogs/how-hadoop-works-internally/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1093647b1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093647b1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093647b1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https://www.javatpoint.com/hive-architecture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https://www.ionos.ca/digitalguide/server/know-how/what-is-apache-hive/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1093647b1e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49a37788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49a37788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449a37788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e339fcf49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6e339fcf49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6e339fcf49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e339fcf49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6e339fcf49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6e339fcf49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49a3778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49a3778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449a3778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093647b1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1093647b1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1093647b1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0f13c3595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0f13c3595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0f13c3595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0f13c3595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f13c3595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0f13c3595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f13c3595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0f13c3595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0f13c3595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0f13c3595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methodalg</a:t>
            </a:r>
            <a:endParaRPr/>
          </a:p>
        </p:txBody>
      </p:sp>
      <p:sp>
        <p:nvSpPr>
          <p:cNvPr id="864" name="Google Shape;864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5" name="Google Shape;35;p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6.jp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1348740" y="9570721"/>
            <a:ext cx="3931920" cy="355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10/1/2024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javatpoint.com/hive-architecture" TargetMode="External"/><Relationship Id="rId4" Type="http://schemas.openxmlformats.org/officeDocument/2006/relationships/hyperlink" Target="https://www.javatpoint.com/hive-architecture" TargetMode="External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22.jpg"/><Relationship Id="rId5" Type="http://schemas.openxmlformats.org/officeDocument/2006/relationships/image" Target="../media/image24.png"/><Relationship Id="rId6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hyperlink" Target="https://datasetsearch.research.google.com/" TargetMode="External"/><Relationship Id="rId10" Type="http://schemas.openxmlformats.org/officeDocument/2006/relationships/hyperlink" Target="https://www.data.gov/" TargetMode="External"/><Relationship Id="rId13" Type="http://schemas.openxmlformats.org/officeDocument/2006/relationships/image" Target="../media/image39.png"/><Relationship Id="rId12" Type="http://schemas.openxmlformats.org/officeDocument/2006/relationships/hyperlink" Target="https://datasetsearch.research.google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archive.ics.uci.edu/ml/index.php" TargetMode="External"/><Relationship Id="rId4" Type="http://schemas.openxmlformats.org/officeDocument/2006/relationships/hyperlink" Target="https://archive.ics.uci.edu/ml/index.php" TargetMode="External"/><Relationship Id="rId9" Type="http://schemas.openxmlformats.org/officeDocument/2006/relationships/hyperlink" Target="https://www.data.gov/" TargetMode="External"/><Relationship Id="rId15" Type="http://schemas.openxmlformats.org/officeDocument/2006/relationships/image" Target="../media/image33.png"/><Relationship Id="rId14" Type="http://schemas.openxmlformats.org/officeDocument/2006/relationships/image" Target="../media/image32.png"/><Relationship Id="rId17" Type="http://schemas.openxmlformats.org/officeDocument/2006/relationships/image" Target="../media/image37.png"/><Relationship Id="rId16" Type="http://schemas.openxmlformats.org/officeDocument/2006/relationships/image" Target="../media/image43.png"/><Relationship Id="rId5" Type="http://schemas.openxmlformats.org/officeDocument/2006/relationships/hyperlink" Target="https://www.kaggle.com/datasets" TargetMode="External"/><Relationship Id="rId6" Type="http://schemas.openxmlformats.org/officeDocument/2006/relationships/hyperlink" Target="https://www.kaggle.com/datasets" TargetMode="External"/><Relationship Id="rId7" Type="http://schemas.openxmlformats.org/officeDocument/2006/relationships/hyperlink" Target="https://github.com/" TargetMode="External"/><Relationship Id="rId8" Type="http://schemas.openxmlformats.org/officeDocument/2006/relationships/hyperlink" Target="https://github.com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3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348740" y="9570721"/>
            <a:ext cx="3931920" cy="355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9/3/2024</a:t>
            </a:r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1066800" y="4281918"/>
            <a:ext cx="15590520" cy="17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IBM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What is Data Science?</a:t>
            </a:r>
            <a:endParaRPr/>
          </a:p>
        </p:txBody>
      </p:sp>
      <p:pic>
        <p:nvPicPr>
          <p:cNvPr descr="A close-up of a computer&#10;&#10;Description automatically generated" id="106" name="Google Shape;10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6778" y="1952163"/>
            <a:ext cx="11365779" cy="708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990600" y="3619500"/>
            <a:ext cx="16886400" cy="6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rmAutofit/>
          </a:bodyPr>
          <a:lstStyle/>
          <a:p>
            <a:pPr indent="-342900" lvl="0" marL="342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Anytime, Anywhere Access: </a:t>
            </a:r>
            <a:r>
              <a:rPr lang="en-US" sz="2800"/>
              <a:t>Cloud technologies accessible from various devices globally.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Enhanced Collaboration: </a:t>
            </a:r>
            <a:r>
              <a:rPr lang="en-US" sz="2800"/>
              <a:t>Simultaneous data access enables easier collaboration among teams.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Pre-Built Environments: </a:t>
            </a:r>
            <a:r>
              <a:rPr lang="en-US" sz="2800"/>
              <a:t>Big tech companies offer Cloud platforms like IBM Cloud, AWS, Google Cloud.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IBM Skills Network Labs: </a:t>
            </a:r>
            <a:r>
              <a:rPr lang="en-US" sz="2800"/>
              <a:t>Access to tools like Jupyter Notebooks and Spark clusters for data science projects.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Productivity Enhancement: </a:t>
            </a:r>
            <a:r>
              <a:rPr lang="en-US" sz="2800"/>
              <a:t>Cloud dramatically enhances productivity for data scientists with practice.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Global Availability: </a:t>
            </a:r>
            <a:r>
              <a:rPr lang="en-US" sz="2800"/>
              <a:t>Cloud services available across different time zones, fostering collaboration and innovation.</a:t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675203" y="2513125"/>
            <a:ext cx="16480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Cloud Accessibility and Collaboration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79" y="76200"/>
            <a:ext cx="16659645" cy="101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 txBox="1"/>
          <p:nvPr>
            <p:ph type="title"/>
          </p:nvPr>
        </p:nvSpPr>
        <p:spPr>
          <a:xfrm>
            <a:off x="3558575" y="2163775"/>
            <a:ext cx="11333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800">
                <a:latin typeface="Trebuchet MS"/>
                <a:ea typeface="Trebuchet MS"/>
                <a:cs typeface="Trebuchet MS"/>
                <a:sym typeface="Trebuchet MS"/>
              </a:rPr>
              <a:t>Introduction to Big Data Clusters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What is Hadoop?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2362200" y="963434"/>
            <a:ext cx="13563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II: Data science Topics</a:t>
            </a:r>
            <a:endParaRPr b="1" sz="7200">
              <a:solidFill>
                <a:srgbClr val="1C3D5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A close-up of a computer&#10;&#10;Description automatically generated" id="187" name="Google Shape;1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1199" y="4472625"/>
            <a:ext cx="7083952" cy="44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726765" y="3547673"/>
            <a:ext cx="16899900" cy="46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data processing involved bringing data to the computer and running programs on it.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clusters, pioneered by Larry Page and Sergey Brin, distribute and replicate data across thousands of computers for parallel processing.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Map and reduce processes enable handling large datasets and scaling linearly with server additions.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Hadoop, a popular big data architecture, emerged as Yahoo adopted Google's approach in 2008.</a:t>
            </a:r>
            <a:endParaRPr/>
          </a:p>
        </p:txBody>
      </p:sp>
      <p:sp>
        <p:nvSpPr>
          <p:cNvPr id="193" name="Google Shape;193;p25"/>
          <p:cNvSpPr txBox="1"/>
          <p:nvPr/>
        </p:nvSpPr>
        <p:spPr>
          <a:xfrm>
            <a:off x="726765" y="2324100"/>
            <a:ext cx="16480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 to Big Data Clusters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6"/>
          <p:cNvSpPr txBox="1"/>
          <p:nvPr>
            <p:ph type="title"/>
          </p:nvPr>
        </p:nvSpPr>
        <p:spPr>
          <a:xfrm>
            <a:off x="3352800" y="2088926"/>
            <a:ext cx="113538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Big Data Processing Tools: </a:t>
            </a:r>
            <a:b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</a:b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Hadoop, HDFS, Hive, and Spark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2286000" y="953975"/>
            <a:ext cx="13716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II: Data science Topics</a:t>
            </a:r>
            <a:endParaRPr b="1" sz="7200">
              <a:solidFill>
                <a:srgbClr val="1C3D5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A close-up of a computer&#10;&#10;Description automatically generated" id="202" name="Google Shape;20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679" y="3420010"/>
            <a:ext cx="10591799" cy="6602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838200" y="3154150"/>
            <a:ext cx="17201700" cy="6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460"/>
              <a:buFont typeface="Arial"/>
              <a:buChar char="•"/>
            </a:pPr>
            <a:r>
              <a:rPr lang="en-US" sz="3459"/>
              <a:t>Big Data processing enables handling large sets of structured, semi-structured, and unstructured data.</a:t>
            </a:r>
            <a:br>
              <a:rPr lang="en-US" sz="3459"/>
            </a:br>
            <a:endParaRPr sz="3459"/>
          </a:p>
          <a:p>
            <a:pPr indent="-37465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460"/>
              <a:buChar char="•"/>
            </a:pPr>
            <a:r>
              <a:rPr b="1" lang="en-US" sz="3459"/>
              <a:t>Overview of Apache Hadoop, Apache Hive, and Apache Spark in Big Data Analytics:</a:t>
            </a:r>
            <a:endParaRPr sz="3459"/>
          </a:p>
          <a:p>
            <a:pPr indent="-391160" lvl="1" marL="74295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460"/>
              <a:buFont typeface="Arial"/>
              <a:buChar char="•"/>
            </a:pPr>
            <a:r>
              <a:rPr b="1" lang="en-US" sz="3090"/>
              <a:t>Hadoop</a:t>
            </a:r>
            <a:r>
              <a:rPr lang="en-US" sz="3090"/>
              <a:t>:</a:t>
            </a:r>
            <a:endParaRPr sz="3090"/>
          </a:p>
          <a:p>
            <a:pPr indent="-310514" lvl="2" marL="11430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3090"/>
              <a:buFont typeface="Arial"/>
              <a:buChar char="•"/>
            </a:pPr>
            <a:r>
              <a:rPr lang="en-US" sz="2720"/>
              <a:t>Offers distributed storage and processing capabilities for large datasets.</a:t>
            </a:r>
            <a:endParaRPr sz="2720"/>
          </a:p>
          <a:p>
            <a:pPr indent="-391160" lvl="1" marL="74295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460"/>
              <a:buFont typeface="Arial"/>
              <a:buChar char="•"/>
            </a:pPr>
            <a:r>
              <a:rPr b="1" lang="en-US" sz="3090"/>
              <a:t>Hive</a:t>
            </a:r>
            <a:r>
              <a:rPr lang="en-US" sz="3090"/>
              <a:t>:</a:t>
            </a:r>
            <a:endParaRPr sz="3090"/>
          </a:p>
          <a:p>
            <a:pPr indent="-310514" lvl="2" marL="11430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3090"/>
              <a:buFont typeface="Arial"/>
              <a:buChar char="•"/>
            </a:pPr>
            <a:r>
              <a:rPr lang="en-US" sz="2720"/>
              <a:t>Serves as a data warehouse on top of Hadoop for querying and analyzing data.</a:t>
            </a:r>
            <a:endParaRPr sz="2720"/>
          </a:p>
          <a:p>
            <a:pPr indent="-391160" lvl="1" marL="74295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460"/>
              <a:buFont typeface="Arial"/>
              <a:buChar char="•"/>
            </a:pPr>
            <a:r>
              <a:rPr b="1" lang="en-US" sz="3090"/>
              <a:t>Spark</a:t>
            </a:r>
            <a:r>
              <a:rPr lang="en-US" sz="3090"/>
              <a:t>:</a:t>
            </a:r>
            <a:endParaRPr sz="3090"/>
          </a:p>
          <a:p>
            <a:pPr indent="-310514" lvl="2" marL="11430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3090"/>
              <a:buFont typeface="Arial"/>
              <a:buChar char="•"/>
            </a:pPr>
            <a:r>
              <a:rPr lang="en-US" sz="2720"/>
              <a:t>A distributed analytics framework designed for complex real-time data analytics.</a:t>
            </a:r>
            <a:endParaRPr sz="2720"/>
          </a:p>
          <a:p>
            <a:pPr indent="0" lvl="0" marL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3459"/>
          </a:p>
          <a:p>
            <a:pPr indent="0" lvl="0" marL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3459"/>
              <a:t>These technologies provide scalable, reliable, and cost-effective solutions for big data storage and processing.</a:t>
            </a:r>
            <a:endParaRPr sz="3459"/>
          </a:p>
        </p:txBody>
      </p:sp>
      <p:sp>
        <p:nvSpPr>
          <p:cNvPr id="208" name="Google Shape;208;p27"/>
          <p:cNvSpPr txBox="1"/>
          <p:nvPr/>
        </p:nvSpPr>
        <p:spPr>
          <a:xfrm>
            <a:off x="685800" y="1754973"/>
            <a:ext cx="16480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 to Big Data Processing Technologies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1295400" y="2933700"/>
            <a:ext cx="16002000" cy="643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Hadoop facilitates distributed storage and processing across clusters of computers.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HDFS partitions files over multiple nodes, allowing parallel access and computations.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Replication of file blocks ensures fault tolerance and availability in case of node failures.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Data locality minimizes network congestion and increases throughput by moving computations closer to data nodes.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Benefits of using HDFS include fast recovery, access to streaming data, scalability, and portability.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Hadoop's ability to consolidate and optimize data storage across the organization enhances enterprise data warehouse efficiency.</a:t>
            </a:r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1143000" y="1943100"/>
            <a:ext cx="164806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Understanding Hadoop and HDFS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2556" y="2103797"/>
            <a:ext cx="14534148" cy="675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700" y="1219200"/>
            <a:ext cx="14997324" cy="7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7946725" y="5516900"/>
            <a:ext cx="5953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Yet another 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 Negotiator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972273"/>
            <a:ext cx="10042302" cy="323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400" y="5524500"/>
            <a:ext cx="10042302" cy="3232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2895600" y="947105"/>
            <a:ext cx="124968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II: Data science Topics</a:t>
            </a:r>
            <a:endParaRPr b="1" sz="7200">
              <a:solidFill>
                <a:srgbClr val="1C3D5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2247900" y="2147434"/>
            <a:ext cx="13792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How Big Data is Driving Digital Transformation?</a:t>
            </a:r>
            <a:endParaRPr/>
          </a:p>
        </p:txBody>
      </p:sp>
      <p:pic>
        <p:nvPicPr>
          <p:cNvPr descr="A close-up of a computer&#10;&#10;Description automatically generated" id="115" name="Google Shape;1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793618"/>
            <a:ext cx="11430000" cy="712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/>
        </p:nvSpPr>
        <p:spPr>
          <a:xfrm>
            <a:off x="2459025" y="69672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Hive Architecture</a:t>
            </a:r>
            <a:endParaRPr sz="1350">
              <a:solidFill>
                <a:schemeClr val="hlink"/>
              </a:solidFill>
              <a:highlight>
                <a:srgbClr val="FFFFFF"/>
              </a:highlight>
              <a:uFill>
                <a:noFill/>
              </a:uFill>
              <a:hlinkClick r:id="rId4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7050" y="1747781"/>
            <a:ext cx="13333901" cy="750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/>
        </p:nvSpPr>
        <p:spPr>
          <a:xfrm>
            <a:off x="4155125" y="685825"/>
            <a:ext cx="978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 Integration of Hadoop, Hive, and Spark</a:t>
            </a:r>
            <a:endParaRPr b="1" sz="3200"/>
          </a:p>
        </p:txBody>
      </p:sp>
      <p:sp>
        <p:nvSpPr>
          <p:cNvPr id="249" name="Google Shape;249;p33"/>
          <p:cNvSpPr txBox="1"/>
          <p:nvPr/>
        </p:nvSpPr>
        <p:spPr>
          <a:xfrm>
            <a:off x="710450" y="1844475"/>
            <a:ext cx="17344500" cy="77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1. </a:t>
            </a:r>
            <a:r>
              <a:rPr b="1" lang="en-US" sz="2700">
                <a:solidFill>
                  <a:schemeClr val="dk1"/>
                </a:solidFill>
              </a:rPr>
              <a:t>Hadoop is the core framework for big data storage and processing:</a:t>
            </a:r>
            <a:endParaRPr b="1" sz="27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It consists of main components: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en-US" sz="2400">
                <a:solidFill>
                  <a:schemeClr val="dk1"/>
                </a:solidFill>
              </a:rPr>
              <a:t>HDFS (Hadoop Distributed File System):</a:t>
            </a:r>
            <a:r>
              <a:rPr lang="en-US" sz="2400">
                <a:solidFill>
                  <a:schemeClr val="dk1"/>
                </a:solidFill>
              </a:rPr>
              <a:t> A distributed file system that stores large volumes of data across multiple nodes.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en-US" sz="2400">
                <a:solidFill>
                  <a:schemeClr val="dk1"/>
                </a:solidFill>
              </a:rPr>
              <a:t>YARN (Yet Another Resource Negotiator):</a:t>
            </a:r>
            <a:r>
              <a:rPr lang="en-US" sz="2400">
                <a:solidFill>
                  <a:schemeClr val="dk1"/>
                </a:solidFill>
              </a:rPr>
              <a:t> A resource manager that schedules and manages tasks across the cluster.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en-US" sz="2400">
                <a:solidFill>
                  <a:schemeClr val="dk1"/>
                </a:solidFill>
              </a:rPr>
              <a:t>MapReduce</a:t>
            </a:r>
            <a:r>
              <a:rPr lang="en-US" sz="2400">
                <a:solidFill>
                  <a:schemeClr val="dk1"/>
                </a:solidFill>
              </a:rPr>
              <a:t> processing model: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romanLcPeriod"/>
            </a:pPr>
            <a:r>
              <a:rPr b="1" lang="en-US" sz="2400">
                <a:solidFill>
                  <a:schemeClr val="dk1"/>
                </a:solidFill>
              </a:rPr>
              <a:t>Map Phase:</a:t>
            </a:r>
            <a:r>
              <a:rPr lang="en-US" sz="2400">
                <a:solidFill>
                  <a:schemeClr val="dk1"/>
                </a:solidFill>
              </a:rPr>
              <a:t> Breaks input data into chunks and transforms them into key-value pairs in parallel.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romanLcPeriod"/>
            </a:pPr>
            <a:r>
              <a:rPr b="1" lang="en-US" sz="2400">
                <a:solidFill>
                  <a:schemeClr val="dk1"/>
                </a:solidFill>
              </a:rPr>
              <a:t>Shuffle &amp; Sort Phase:</a:t>
            </a:r>
            <a:r>
              <a:rPr lang="en-US" sz="2400">
                <a:solidFill>
                  <a:schemeClr val="dk1"/>
                </a:solidFill>
              </a:rPr>
              <a:t> Groups all key-value pairs by keys and sorts them.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romanLcPeriod"/>
            </a:pPr>
            <a:r>
              <a:rPr b="1" lang="en-US" sz="2400">
                <a:solidFill>
                  <a:schemeClr val="dk1"/>
                </a:solidFill>
              </a:rPr>
              <a:t>Reduce Phase:</a:t>
            </a:r>
            <a:r>
              <a:rPr lang="en-US" sz="2400">
                <a:solidFill>
                  <a:schemeClr val="dk1"/>
                </a:solidFill>
              </a:rPr>
              <a:t> Aggregates values for each key to produce the final result.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MapReduce jobs are executed over data stored in HDFS, often as the default execution engine.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/>
        </p:nvSpPr>
        <p:spPr>
          <a:xfrm>
            <a:off x="2158250" y="1155300"/>
            <a:ext cx="15972900" cy="3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2. </a:t>
            </a:r>
            <a:r>
              <a:rPr b="1" lang="en-US" sz="2800">
                <a:solidFill>
                  <a:schemeClr val="dk1"/>
                </a:solidFill>
              </a:rPr>
              <a:t>Hive is a SQL-based query engine built on top of Hadoop: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Allows users to write queries in </a:t>
            </a:r>
            <a:r>
              <a:rPr b="1" lang="en-US" sz="2800">
                <a:solidFill>
                  <a:schemeClr val="dk1"/>
                </a:solidFill>
              </a:rPr>
              <a:t>HiveQL</a:t>
            </a:r>
            <a:r>
              <a:rPr lang="en-US" sz="2800">
                <a:solidFill>
                  <a:schemeClr val="dk1"/>
                </a:solidFill>
              </a:rPr>
              <a:t> (similar to SQL).</a:t>
            </a:r>
            <a:br>
              <a:rPr lang="en-US" sz="2800">
                <a:solidFill>
                  <a:schemeClr val="dk1"/>
                </a:solidFill>
              </a:rPr>
            </a:br>
            <a:endParaRPr sz="2800">
              <a:solidFill>
                <a:schemeClr val="dk1"/>
              </a:solidFill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Translates those queries </a:t>
            </a:r>
            <a:r>
              <a:rPr lang="en-US" sz="2800">
                <a:solidFill>
                  <a:srgbClr val="FF0000"/>
                </a:solidFill>
              </a:rPr>
              <a:t>into </a:t>
            </a:r>
            <a:r>
              <a:rPr b="1" lang="en-US" sz="2800">
                <a:solidFill>
                  <a:schemeClr val="dk1"/>
                </a:solidFill>
              </a:rPr>
              <a:t>MapReduce</a:t>
            </a:r>
            <a:r>
              <a:rPr lang="en-US" sz="2800">
                <a:solidFill>
                  <a:schemeClr val="dk1"/>
                </a:solidFill>
              </a:rPr>
              <a:t> or </a:t>
            </a:r>
            <a:r>
              <a:rPr b="1" lang="en-US" sz="2800">
                <a:solidFill>
                  <a:schemeClr val="dk1"/>
                </a:solidFill>
              </a:rPr>
              <a:t>Spark</a:t>
            </a:r>
            <a:r>
              <a:rPr lang="en-US" sz="2800">
                <a:solidFill>
                  <a:schemeClr val="dk1"/>
                </a:solidFill>
              </a:rPr>
              <a:t> jobs under the hood.</a:t>
            </a:r>
            <a:br>
              <a:rPr lang="en-US" sz="2800">
                <a:solidFill>
                  <a:schemeClr val="dk1"/>
                </a:solidFill>
              </a:rPr>
            </a:br>
            <a:endParaRPr sz="2800">
              <a:solidFill>
                <a:schemeClr val="dk1"/>
              </a:solidFill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Reads from and writes to </a:t>
            </a:r>
            <a:r>
              <a:rPr b="1" lang="en-US" sz="2800">
                <a:solidFill>
                  <a:schemeClr val="dk1"/>
                </a:solidFill>
              </a:rPr>
              <a:t>HDFS</a:t>
            </a:r>
            <a:r>
              <a:rPr lang="en-US" sz="2800">
                <a:solidFill>
                  <a:schemeClr val="dk1"/>
                </a:solidFill>
              </a:rPr>
              <a:t> seamlessly.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1822075" y="5452775"/>
            <a:ext cx="15972900" cy="3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3. </a:t>
            </a:r>
            <a:r>
              <a:rPr b="1" lang="en-US" sz="2600">
                <a:solidFill>
                  <a:schemeClr val="dk1"/>
                </a:solidFill>
              </a:rPr>
              <a:t>Spark is a high-performance distributed processing engine (Real-Time Streams):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Can run on top of </a:t>
            </a:r>
            <a:r>
              <a:rPr b="1" lang="en-US" sz="2600">
                <a:solidFill>
                  <a:schemeClr val="dk1"/>
                </a:solidFill>
              </a:rPr>
              <a:t>YARN</a:t>
            </a:r>
            <a:r>
              <a:rPr lang="en-US" sz="2600">
                <a:solidFill>
                  <a:schemeClr val="dk1"/>
                </a:solidFill>
              </a:rPr>
              <a:t> using Hadoop's cluster resources.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Efficiently reads from and writes to </a:t>
            </a:r>
            <a:r>
              <a:rPr b="1" lang="en-US" sz="2600">
                <a:solidFill>
                  <a:schemeClr val="dk1"/>
                </a:solidFill>
              </a:rPr>
              <a:t>HDFS</a:t>
            </a:r>
            <a:r>
              <a:rPr lang="en-US" sz="2600">
                <a:solidFill>
                  <a:schemeClr val="dk1"/>
                </a:solidFill>
              </a:rPr>
              <a:t>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Supports </a:t>
            </a:r>
            <a:r>
              <a:rPr b="1" lang="en-US" sz="2600">
                <a:solidFill>
                  <a:schemeClr val="dk1"/>
                </a:solidFill>
              </a:rPr>
              <a:t>Hive queries</a:t>
            </a:r>
            <a:r>
              <a:rPr lang="en-US" sz="2600">
                <a:solidFill>
                  <a:schemeClr val="dk1"/>
                </a:solidFill>
              </a:rPr>
              <a:t> through </a:t>
            </a:r>
            <a:r>
              <a:rPr b="1" lang="en-US" sz="2600">
                <a:solidFill>
                  <a:schemeClr val="dk1"/>
                </a:solidFill>
              </a:rPr>
              <a:t>Spark SQL</a:t>
            </a:r>
            <a:r>
              <a:rPr lang="en-US" sz="2600">
                <a:solidFill>
                  <a:schemeClr val="dk1"/>
                </a:solidFill>
              </a:rPr>
              <a:t>, enabling faster in-memory processing.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Outperforms MapReduce by processing data directly in memory, reducing I/O overhead.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1371600" y="2521325"/>
            <a:ext cx="151056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Practical Workflow:</a:t>
            </a:r>
            <a:endParaRPr b="1" sz="3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Raw data is stored in </a:t>
            </a:r>
            <a:r>
              <a:rPr b="1" lang="en-US" sz="2400">
                <a:solidFill>
                  <a:schemeClr val="dk1"/>
                </a:solidFill>
              </a:rPr>
              <a:t>HDFS</a:t>
            </a:r>
            <a:r>
              <a:rPr lang="en-US" sz="2400">
                <a:solidFill>
                  <a:schemeClr val="dk1"/>
                </a:solidFill>
              </a:rPr>
              <a:t>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Analysts write queries using </a:t>
            </a:r>
            <a:r>
              <a:rPr b="1" lang="en-US" sz="2400">
                <a:solidFill>
                  <a:schemeClr val="dk1"/>
                </a:solidFill>
              </a:rPr>
              <a:t>Hive</a:t>
            </a:r>
            <a:r>
              <a:rPr lang="en-US" sz="2400">
                <a:solidFill>
                  <a:schemeClr val="dk1"/>
                </a:solidFill>
              </a:rPr>
              <a:t>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The queries are executed using either </a:t>
            </a:r>
            <a:r>
              <a:rPr b="1" lang="en-US" sz="2400">
                <a:solidFill>
                  <a:schemeClr val="dk1"/>
                </a:solidFill>
              </a:rPr>
              <a:t>MapReduce</a:t>
            </a:r>
            <a:r>
              <a:rPr lang="en-US" sz="2400">
                <a:solidFill>
                  <a:schemeClr val="dk1"/>
                </a:solidFill>
              </a:rPr>
              <a:t> or </a:t>
            </a:r>
            <a:r>
              <a:rPr b="1" lang="en-US" sz="2400">
                <a:solidFill>
                  <a:schemeClr val="dk1"/>
                </a:solidFill>
              </a:rPr>
              <a:t>Spark</a:t>
            </a:r>
            <a:r>
              <a:rPr lang="en-US" sz="2400">
                <a:solidFill>
                  <a:schemeClr val="dk1"/>
                </a:solidFill>
              </a:rPr>
              <a:t>, depending on configuration.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YARN</a:t>
            </a:r>
            <a:r>
              <a:rPr lang="en-US" sz="2400">
                <a:solidFill>
                  <a:schemeClr val="dk1"/>
                </a:solidFill>
              </a:rPr>
              <a:t> handles resource allocation and task scheduling across the nodes.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482600" y="1943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to Apache HBase</a:t>
            </a:r>
            <a:endParaRPr/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482600" y="3314700"/>
            <a:ext cx="12852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What is HBase?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A distributed, scalable NoSQL database that runs on top of HDFS.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Designed to handle large amounts of sparse, unstructured data in real-time.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Key Features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/>
              <a:t>Column-Oriented Storage</a:t>
            </a:r>
            <a:r>
              <a:rPr lang="en-US"/>
              <a:t>: Ideal for querying specific columns efficiently.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/>
              <a:t>NoSQL</a:t>
            </a:r>
            <a:r>
              <a:rPr lang="en-US"/>
              <a:t>: Flexible data storage without relying on predefined schemas.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/>
              <a:t>Real-Time Data Access</a:t>
            </a:r>
            <a:r>
              <a:rPr lang="en-US"/>
              <a:t>: Supports fast read/write operations on large datasets.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A black whale with red text&#10;&#10;Description automatically generated" id="269" name="Google Shape;2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8207" y="2379208"/>
            <a:ext cx="558165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482600" y="1943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HBase in the Hadoop Ecosystem</a:t>
            </a:r>
            <a:endParaRPr/>
          </a:p>
        </p:txBody>
      </p:sp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482600" y="3314700"/>
            <a:ext cx="12852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Scalability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Horizontally scales across thousands of servers, managing petabytes of data.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Integration with Hadoop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Uses HDFS for fault-tolerant storage.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Supports MapReduce for processing large-scale data.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Use Cases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Web analytics, log data analysis, and applications needing fast access to big data.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Why HBase?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Real-time access and processing, complementing Hadoop's batch processing capabilities.</a:t>
            </a:r>
            <a:endParaRPr/>
          </a:p>
        </p:txBody>
      </p:sp>
      <p:pic>
        <p:nvPicPr>
          <p:cNvPr descr="A black whale with red text&#10;&#10;Description automatically generated" id="276" name="Google Shape;2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8207" y="2379208"/>
            <a:ext cx="558165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482600" y="1943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Introduction to Data Mining</a:t>
            </a:r>
            <a:endParaRPr/>
          </a:p>
        </p:txBody>
      </p:sp>
      <p:sp>
        <p:nvSpPr>
          <p:cNvPr id="282" name="Google Shape;282;p38"/>
          <p:cNvSpPr txBox="1"/>
          <p:nvPr>
            <p:ph idx="1" type="body"/>
          </p:nvPr>
        </p:nvSpPr>
        <p:spPr>
          <a:xfrm>
            <a:off x="482600" y="3314700"/>
            <a:ext cx="12852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What is Data Mining?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The process of discovering patterns, trends, and useful insights from large datasets.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Involves techniques from statistics, machine learning, and database systems.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/>
              <a:t>Purpose of Data Mining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To transform raw data into actionable information.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Helps in decision-making, predictive analytics, and identifying hidden patterns.</a:t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 rotWithShape="1">
          <a:blip r:embed="rId3">
            <a:alphaModFix/>
          </a:blip>
          <a:srcRect b="0" l="0" r="0" t="21177"/>
          <a:stretch/>
        </p:blipFill>
        <p:spPr>
          <a:xfrm>
            <a:off x="13450206" y="3238500"/>
            <a:ext cx="46402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482600" y="1943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Key Techniques in Data Mining</a:t>
            </a:r>
            <a:endParaRPr/>
          </a:p>
        </p:txBody>
      </p:sp>
      <p:sp>
        <p:nvSpPr>
          <p:cNvPr id="289" name="Google Shape;289;p39"/>
          <p:cNvSpPr txBox="1"/>
          <p:nvPr>
            <p:ph idx="1" type="body"/>
          </p:nvPr>
        </p:nvSpPr>
        <p:spPr>
          <a:xfrm>
            <a:off x="482600" y="3314700"/>
            <a:ext cx="12852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Classification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Assigning data to predefined categories based on its attributes.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Commonly used in spam detection and fraud detection.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Clustering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Grouping similar data points together based on shared characteristics.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Used for market segmentation and customer profiling.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Association Rule Learning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Identifying relationships between variables in large datasets.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Commonly used for market basket analysis (e.g., "customers who buy X also buy Y").</a:t>
            </a:r>
            <a:endParaRPr/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21177"/>
          <a:stretch/>
        </p:blipFill>
        <p:spPr>
          <a:xfrm>
            <a:off x="13450206" y="3238500"/>
            <a:ext cx="46402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482600" y="1943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Applications of Data Mining</a:t>
            </a:r>
            <a:endParaRPr/>
          </a:p>
        </p:txBody>
      </p:sp>
      <p:sp>
        <p:nvSpPr>
          <p:cNvPr id="296" name="Google Shape;296;p40"/>
          <p:cNvSpPr txBox="1"/>
          <p:nvPr>
            <p:ph idx="1" type="body"/>
          </p:nvPr>
        </p:nvSpPr>
        <p:spPr>
          <a:xfrm>
            <a:off x="482600" y="3314700"/>
            <a:ext cx="12852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Business Intelligence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Helps companies understand customer behavior, market trends, and product performance.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Healthcare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Used for diagnosing diseases, predicting patient outcomes, and optimizing treatment plans.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E-commerce and Retail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Analyzes customer purchase patterns to optimize sales strategies and personalized recommendations.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Finance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Detects fraudulent transactions, assesses credit risk, and manages investment portfolios.</a:t>
            </a:r>
            <a:endParaRPr/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b="10588" l="0" r="0" t="10589"/>
          <a:stretch/>
        </p:blipFill>
        <p:spPr>
          <a:xfrm>
            <a:off x="13450206" y="3238500"/>
            <a:ext cx="46402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/>
        </p:nvSpPr>
        <p:spPr>
          <a:xfrm>
            <a:off x="2209800" y="947105"/>
            <a:ext cx="13868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II: Data science Topics</a:t>
            </a:r>
            <a:endParaRPr b="1" sz="7200">
              <a:solidFill>
                <a:srgbClr val="1C3D5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A close-up of a computer&#10;&#10;Description automatically generated" id="303" name="Google Shape;3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894837"/>
            <a:ext cx="11430000" cy="71254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1"/>
          <p:cNvSpPr txBox="1"/>
          <p:nvPr>
            <p:ph type="title"/>
          </p:nvPr>
        </p:nvSpPr>
        <p:spPr>
          <a:xfrm>
            <a:off x="1257300" y="2147434"/>
            <a:ext cx="15773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Lesson Summary: Big Data and Data Mining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/>
        </p:nvSpPr>
        <p:spPr>
          <a:xfrm>
            <a:off x="1557925" y="2317325"/>
            <a:ext cx="5448900" cy="18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1143000" y="3238500"/>
            <a:ext cx="16480684" cy="643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Big data impacts various societal aspects, including business operations and sports.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Understanding key attributes and challenges associated with big data is crucial.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Big data drives digital transformation by necessitating fundamental changes in business approaches.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five characteristics of big data include value, volume, velocity, variety, and veracity.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Cloud computing enables access to on-demand computational resources via the internet.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Cloud computing features on-demand access, network accessibility, resource pooling, elasticity, and measured service.</a:t>
            </a:r>
            <a:endParaRPr/>
          </a:p>
        </p:txBody>
      </p:sp>
      <p:sp>
        <p:nvSpPr>
          <p:cNvPr id="312" name="Google Shape;312;p42"/>
          <p:cNvSpPr txBox="1"/>
          <p:nvPr/>
        </p:nvSpPr>
        <p:spPr>
          <a:xfrm>
            <a:off x="908056" y="2132125"/>
            <a:ext cx="164806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Fundamentals of Big Data and Cloud Computing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990600" y="3137045"/>
            <a:ext cx="17003198" cy="643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Cloud computing addresses scalability, collaboration, accessibility, and software maintenance challenges.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Instant access to technologies and updated versions without installation is a benefit of cloud computing.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Popular open-source tools for big data processing include Apache Hadoop, Hive, and Spark.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Hadoop provides distributed storage and processing across computer clusters.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Hive serves as a data warehouse for large datasets stored in Hadoop File System (HDFS) or Apache HBase.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Spark is a versatile data processing engine suitable for various applications, leveraging cloud advantages for big data mining.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990599" y="2116704"/>
            <a:ext cx="164806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Leveraging Cloud Technologies for Big Data Processing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5705" y="1658276"/>
            <a:ext cx="12416590" cy="697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computer&#10;&#10;Description automatically generated" id="331" name="Google Shape;33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894837"/>
            <a:ext cx="11430000" cy="712546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5"/>
          <p:cNvSpPr txBox="1"/>
          <p:nvPr>
            <p:ph type="title"/>
          </p:nvPr>
        </p:nvSpPr>
        <p:spPr>
          <a:xfrm>
            <a:off x="2895600" y="1765582"/>
            <a:ext cx="12603078" cy="16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Generative AI and Data Science</a:t>
            </a:r>
            <a:endParaRPr i="1" sz="4800">
              <a:solidFill>
                <a:srgbClr val="12283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2133600" y="952500"/>
            <a:ext cx="140208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II: Data science Topics</a:t>
            </a:r>
            <a:endParaRPr b="1" sz="7200">
              <a:solidFill>
                <a:srgbClr val="1C3D5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1371600" y="3502170"/>
            <a:ext cx="16287300" cy="6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Generative AI creates new data rather than analyzing existing datasets.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Models like GANs and VAEs are foundational to generative AI.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Generative AI mimics human creations in images, music, language, and more.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Applications span diverse industries, from content creation to healthcare and gaming.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Examples include GPT-3 for text generation and medical image synthesis.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Generative AI aids in fashion design, game development, and creating artworks.</a:t>
            </a:r>
            <a:endParaRPr/>
          </a:p>
        </p:txBody>
      </p:sp>
      <p:sp>
        <p:nvSpPr>
          <p:cNvPr id="341" name="Google Shape;341;p46"/>
          <p:cNvSpPr txBox="1"/>
          <p:nvPr/>
        </p:nvSpPr>
        <p:spPr>
          <a:xfrm>
            <a:off x="921276" y="2212749"/>
            <a:ext cx="16480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Understanding Generative AI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7"/>
          <p:cNvSpPr txBox="1"/>
          <p:nvPr>
            <p:ph type="title"/>
          </p:nvPr>
        </p:nvSpPr>
        <p:spPr>
          <a:xfrm>
            <a:off x="2766833" y="2174326"/>
            <a:ext cx="12754334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Applications of NLP in Data Science </a:t>
            </a:r>
            <a:endParaRPr/>
          </a:p>
        </p:txBody>
      </p:sp>
      <p:sp>
        <p:nvSpPr>
          <p:cNvPr id="349" name="Google Shape;349;p47"/>
          <p:cNvSpPr txBox="1"/>
          <p:nvPr/>
        </p:nvSpPr>
        <p:spPr>
          <a:xfrm>
            <a:off x="2286000" y="973997"/>
            <a:ext cx="1371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II: Data science Topics</a:t>
            </a:r>
            <a:endParaRPr b="1" sz="7200">
              <a:solidFill>
                <a:srgbClr val="1C3D5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A close-up of a computer&#10;&#10;Description automatically generated" id="350" name="Google Shape;35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894837"/>
            <a:ext cx="11430000" cy="712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1257300" y="1874613"/>
            <a:ext cx="5898356" cy="160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1. Chatbots</a:t>
            </a:r>
            <a:endParaRPr sz="4000"/>
          </a:p>
        </p:txBody>
      </p:sp>
      <p:pic>
        <p:nvPicPr>
          <p:cNvPr id="356" name="Google Shape;356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1851" y="1489075"/>
            <a:ext cx="7308850" cy="73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8"/>
          <p:cNvSpPr txBox="1"/>
          <p:nvPr>
            <p:ph idx="2" type="body"/>
          </p:nvPr>
        </p:nvSpPr>
        <p:spPr>
          <a:xfrm>
            <a:off x="1257299" y="3477987"/>
            <a:ext cx="8191500" cy="2220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Chatbots are a form of artificial intelligence that are programmed to interact with humans in such a way that they sound like humans themselves.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1257301" y="1708153"/>
            <a:ext cx="7576458" cy="160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18287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2. Autocomplete in Search Engines</a:t>
            </a:r>
            <a:endParaRPr/>
          </a:p>
        </p:txBody>
      </p:sp>
      <p:pic>
        <p:nvPicPr>
          <p:cNvPr id="363" name="Google Shape;363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1489075"/>
            <a:ext cx="8110152" cy="73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9"/>
          <p:cNvSpPr txBox="1"/>
          <p:nvPr>
            <p:ph idx="2" type="body"/>
          </p:nvPr>
        </p:nvSpPr>
        <p:spPr>
          <a:xfrm>
            <a:off x="1387929" y="3080543"/>
            <a:ext cx="6724990" cy="571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Have you noticed that search engines tend to guess what you are typing and automatically complete your sentences?</a:t>
            </a:r>
            <a:br>
              <a:rPr lang="en-US" sz="2800"/>
            </a:br>
            <a:r>
              <a:rPr lang="en-US" sz="2800"/>
              <a:t>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For example, On typing “game” in Google, you may get further suggestions for “game of thrones”, “game of life” or if you are interested in math then “game theory”.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All these suggestions are provided using autocomplete that uses Natural Language Processing to guess what you want to ask.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type="title"/>
          </p:nvPr>
        </p:nvSpPr>
        <p:spPr>
          <a:xfrm>
            <a:off x="1259682" y="1794430"/>
            <a:ext cx="589835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3. Voice Assistants</a:t>
            </a:r>
            <a:endParaRPr/>
          </a:p>
        </p:txBody>
      </p:sp>
      <p:pic>
        <p:nvPicPr>
          <p:cNvPr id="370" name="Google Shape;370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5576" y="3166031"/>
            <a:ext cx="9258300" cy="3942242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33000" stPos="0" sy="-100000" ky="0"/>
          </a:effectLst>
        </p:spPr>
      </p:pic>
      <p:sp>
        <p:nvSpPr>
          <p:cNvPr id="371" name="Google Shape;371;p50"/>
          <p:cNvSpPr txBox="1"/>
          <p:nvPr>
            <p:ph idx="2" type="body"/>
          </p:nvPr>
        </p:nvSpPr>
        <p:spPr>
          <a:xfrm>
            <a:off x="1259682" y="3166031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These days voice assistants are all the rage! Whether its Siri, Alexa, or Google Assistant, </a:t>
            </a:r>
            <a:br>
              <a:rPr lang="en-US" sz="2800"/>
            </a:br>
            <a:br>
              <a:rPr lang="en-US" sz="2800"/>
            </a:br>
            <a:r>
              <a:rPr lang="en-US" sz="2800"/>
              <a:t>almost everyone uses one of these to make calls, place reminders, schedule meetings, set alarms, surf the internet, etc.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type="title"/>
          </p:nvPr>
        </p:nvSpPr>
        <p:spPr>
          <a:xfrm>
            <a:off x="424262" y="3249385"/>
            <a:ext cx="7394664" cy="3788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4. Language Translator</a:t>
            </a:r>
            <a:br>
              <a:rPr lang="en-US" sz="4000"/>
            </a:br>
            <a:r>
              <a:rPr lang="en-US" sz="4000"/>
              <a:t>5. Sentiment Analysis</a:t>
            </a:r>
            <a:br>
              <a:rPr lang="en-US" sz="4000"/>
            </a:br>
            <a:r>
              <a:rPr lang="en-US" sz="4000"/>
              <a:t>6. Grammar Checkers</a:t>
            </a:r>
            <a:br>
              <a:rPr lang="en-US" sz="4000"/>
            </a:br>
            <a:r>
              <a:rPr lang="en-US" sz="4000"/>
              <a:t>7. Email Classification and Filtering</a:t>
            </a:r>
            <a:endParaRPr/>
          </a:p>
        </p:txBody>
      </p:sp>
      <p:pic>
        <p:nvPicPr>
          <p:cNvPr id="377" name="Google Shape;377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8173" y="2356843"/>
            <a:ext cx="4925834" cy="319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3523" y="2754487"/>
            <a:ext cx="5101046" cy="299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28173" y="5748800"/>
            <a:ext cx="4925834" cy="257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31198" y="5748800"/>
            <a:ext cx="4909768" cy="257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740372" y="3560908"/>
            <a:ext cx="16807256" cy="5590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Digital Transformation: </a:t>
            </a:r>
            <a:r>
              <a:rPr lang="en-US" sz="2800"/>
              <a:t>Overhauling business operations to leverage new technologies effectively.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Integration of Digital Technology: </a:t>
            </a:r>
            <a:r>
              <a:rPr lang="en-US" sz="2800"/>
              <a:t>Fundamental changes in operations and value delivery across all areas.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Driven by Data Science and Big Data: </a:t>
            </a:r>
            <a:r>
              <a:rPr lang="en-US" sz="2800"/>
              <a:t>Utilizing vast data resources for competitive advantage and innovation.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Industry Examples: </a:t>
            </a:r>
            <a:r>
              <a:rPr lang="en-US" sz="2800"/>
              <a:t>Netflix, Houston Rockets, and Lufthansa embracing digital transformation for success.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Core Organizational Change: </a:t>
            </a:r>
            <a:r>
              <a:rPr lang="en-US" sz="2800"/>
              <a:t>Digital transformation affects businesses fundamentally and culturally.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Example Case: </a:t>
            </a:r>
            <a:r>
              <a:rPr lang="en-US" sz="2800"/>
              <a:t>Houston Rockets' use of Big Data to revolutionize basketball strategy.</a:t>
            </a:r>
            <a:endParaRPr/>
          </a:p>
        </p:txBody>
      </p:sp>
      <p:sp>
        <p:nvSpPr>
          <p:cNvPr id="127" name="Google Shape;12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740372" y="2369458"/>
            <a:ext cx="164806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Understanding Digital Transformation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/>
        </p:nvSpPr>
        <p:spPr>
          <a:xfrm>
            <a:off x="2209800" y="941662"/>
            <a:ext cx="13868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II: Data science Topics</a:t>
            </a:r>
            <a:endParaRPr b="1" sz="7200">
              <a:solidFill>
                <a:srgbClr val="1C3D5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A close-up of a computer&#10;&#10;Description automatically generated" id="386" name="Google Shape;38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894837"/>
            <a:ext cx="11430000" cy="712546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 txBox="1"/>
          <p:nvPr>
            <p:ph type="title"/>
          </p:nvPr>
        </p:nvSpPr>
        <p:spPr>
          <a:xfrm>
            <a:off x="2766833" y="2141991"/>
            <a:ext cx="12754334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Applications of Machine Learning</a:t>
            </a:r>
            <a:endParaRPr/>
          </a:p>
        </p:txBody>
      </p:sp>
      <p:sp>
        <p:nvSpPr>
          <p:cNvPr id="388" name="Google Shape;388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>
            <p:ph idx="1" type="body"/>
          </p:nvPr>
        </p:nvSpPr>
        <p:spPr>
          <a:xfrm>
            <a:off x="1086280" y="3238500"/>
            <a:ext cx="15906320" cy="524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Recommender systems are significant applications of machine learning.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Predictive analytics utilizes techniques like decision trees and Bayesian analysis.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Understanding precision versus recall and overfitting is crucial in applying machine learning.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Machine learning finds applications in various sectors, including fintech.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Recommendations in fintech mirror those in platforms like Netflix or Facebook.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Fraud detection, particularly in retail banking, is a critical area for machine learning.</a:t>
            </a:r>
            <a:endParaRPr/>
          </a:p>
        </p:txBody>
      </p:sp>
      <p:sp>
        <p:nvSpPr>
          <p:cNvPr id="395" name="Google Shape;395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3"/>
          <p:cNvSpPr txBox="1"/>
          <p:nvPr/>
        </p:nvSpPr>
        <p:spPr>
          <a:xfrm>
            <a:off x="1086280" y="2028299"/>
            <a:ext cx="164806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 of Machine Learning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958230" y="3390900"/>
            <a:ext cx="17329770" cy="5304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Machine learning models analyze previous transactions to identify fraudulent activities.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Real-time decision-making in fraud detection is essential for timely intervention.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Machine learning enhances risk management and security measures in fintech.</a:t>
            </a:r>
            <a:endParaRPr/>
          </a:p>
        </p:txBody>
      </p:sp>
      <p:sp>
        <p:nvSpPr>
          <p:cNvPr id="403" name="Google Shape;403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4"/>
          <p:cNvSpPr txBox="1"/>
          <p:nvPr/>
        </p:nvSpPr>
        <p:spPr>
          <a:xfrm>
            <a:off x="958230" y="2234488"/>
            <a:ext cx="164806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 in Fintech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/>
          <p:nvPr/>
        </p:nvSpPr>
        <p:spPr>
          <a:xfrm>
            <a:off x="10248536" y="0"/>
            <a:ext cx="8039464" cy="10287000"/>
          </a:xfrm>
          <a:custGeom>
            <a:rect b="b" l="l" r="r" t="t"/>
            <a:pathLst>
              <a:path extrusionOk="0" h="10287000" w="8039463">
                <a:moveTo>
                  <a:pt x="0" y="0"/>
                </a:moveTo>
                <a:lnTo>
                  <a:pt x="8039463" y="0"/>
                </a:lnTo>
                <a:lnTo>
                  <a:pt x="8039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5844" r="-4584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5"/>
          <p:cNvSpPr txBox="1"/>
          <p:nvPr/>
        </p:nvSpPr>
        <p:spPr>
          <a:xfrm>
            <a:off x="533400" y="2019300"/>
            <a:ext cx="88426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rebuchet MS"/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Enhanced Fraud Detection</a:t>
            </a:r>
            <a:endParaRPr b="1" sz="4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1" name="Google Shape;411;p55"/>
          <p:cNvSpPr txBox="1"/>
          <p:nvPr/>
        </p:nvSpPr>
        <p:spPr>
          <a:xfrm>
            <a:off x="709551" y="3280429"/>
            <a:ext cx="8842666" cy="194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Generative AI models can simulate various fraudulent scenarios to improve detection algorithms, making fraud prevention systems more robust and responsive.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/>
          <p:nvPr/>
        </p:nvSpPr>
        <p:spPr>
          <a:xfrm>
            <a:off x="10248538" y="0"/>
            <a:ext cx="8039464" cy="10287000"/>
          </a:xfrm>
          <a:custGeom>
            <a:rect b="b" l="l" r="r" t="t"/>
            <a:pathLst>
              <a:path extrusionOk="0" h="10287000" w="8039463">
                <a:moveTo>
                  <a:pt x="0" y="0"/>
                </a:moveTo>
                <a:lnTo>
                  <a:pt x="8039463" y="0"/>
                </a:lnTo>
                <a:lnTo>
                  <a:pt x="8039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4689" r="-573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6"/>
          <p:cNvSpPr txBox="1"/>
          <p:nvPr/>
        </p:nvSpPr>
        <p:spPr>
          <a:xfrm>
            <a:off x="534760" y="2007548"/>
            <a:ext cx="93780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</a:pPr>
            <a:r>
              <a:rPr b="1" lang="en-US" sz="4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Risk Assessment And Credit Scoring:</a:t>
            </a:r>
            <a:endParaRPr/>
          </a:p>
        </p:txBody>
      </p:sp>
      <p:sp>
        <p:nvSpPr>
          <p:cNvPr id="418" name="Google Shape;418;p56"/>
          <p:cNvSpPr txBox="1"/>
          <p:nvPr/>
        </p:nvSpPr>
        <p:spPr>
          <a:xfrm>
            <a:off x="831395" y="3175619"/>
            <a:ext cx="9081410" cy="4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Generative AI is reshaping risk assessment and credit scoring in the banking sector.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creating detailed simulations of financial scenarios,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generative AI tools provide deeper insights into credit risks. </a:t>
            </a: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helps financial institutions improve the accuracy of their credit-scoring models, leading to smarter lending decisions.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/>
          <p:nvPr/>
        </p:nvSpPr>
        <p:spPr>
          <a:xfrm>
            <a:off x="10248538" y="0"/>
            <a:ext cx="8039464" cy="10287000"/>
          </a:xfrm>
          <a:custGeom>
            <a:rect b="b" l="l" r="r" t="t"/>
            <a:pathLst>
              <a:path extrusionOk="0" h="10287000" w="8039463">
                <a:moveTo>
                  <a:pt x="0" y="0"/>
                </a:moveTo>
                <a:lnTo>
                  <a:pt x="8039463" y="0"/>
                </a:lnTo>
                <a:lnTo>
                  <a:pt x="8039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6205" r="-462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7"/>
          <p:cNvSpPr txBox="1"/>
          <p:nvPr/>
        </p:nvSpPr>
        <p:spPr>
          <a:xfrm>
            <a:off x="410691" y="2131250"/>
            <a:ext cx="902722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</a:pPr>
            <a:r>
              <a:rPr b="1" lang="en-US" sz="4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Document Processing Automation:</a:t>
            </a:r>
            <a:endParaRPr/>
          </a:p>
        </p:txBody>
      </p:sp>
      <p:sp>
        <p:nvSpPr>
          <p:cNvPr id="425" name="Google Shape;425;p57"/>
          <p:cNvSpPr txBox="1"/>
          <p:nvPr/>
        </p:nvSpPr>
        <p:spPr>
          <a:xfrm>
            <a:off x="736210" y="3467100"/>
            <a:ext cx="9485114" cy="2139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Generative AI excels in automating the generation and processing of complex banking  documents, reducing errors, and increasing efficiency.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8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8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8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8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8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8"/>
          <p:cNvSpPr txBox="1"/>
          <p:nvPr/>
        </p:nvSpPr>
        <p:spPr>
          <a:xfrm>
            <a:off x="1348740" y="9570721"/>
            <a:ext cx="3931920" cy="355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10/1/2024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8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38" name="Google Shape;438;p58"/>
          <p:cNvSpPr txBox="1"/>
          <p:nvPr/>
        </p:nvSpPr>
        <p:spPr>
          <a:xfrm>
            <a:off x="1257300" y="1100913"/>
            <a:ext cx="15773407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III: Data Literacy for Data Science</a:t>
            </a:r>
            <a:endParaRPr/>
          </a:p>
        </p:txBody>
      </p:sp>
      <p:pic>
        <p:nvPicPr>
          <p:cNvPr descr="A close-up of various computer icons&#10;&#10;Description automatically generated" id="439" name="Google Shape;43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1085" y="2946689"/>
            <a:ext cx="11196501" cy="69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8"/>
          <p:cNvSpPr txBox="1"/>
          <p:nvPr/>
        </p:nvSpPr>
        <p:spPr>
          <a:xfrm>
            <a:off x="840437" y="2094703"/>
            <a:ext cx="160777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Understanding Data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9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9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9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9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9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9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9"/>
          <p:cNvSpPr/>
          <p:nvPr/>
        </p:nvSpPr>
        <p:spPr>
          <a:xfrm>
            <a:off x="3173458" y="3061508"/>
            <a:ext cx="11941084" cy="5760684"/>
          </a:xfrm>
          <a:custGeom>
            <a:rect b="b" l="l" r="r" t="t"/>
            <a:pathLst>
              <a:path extrusionOk="0" h="5760684" w="11941084">
                <a:moveTo>
                  <a:pt x="0" y="0"/>
                </a:moveTo>
                <a:lnTo>
                  <a:pt x="11941084" y="0"/>
                </a:lnTo>
                <a:lnTo>
                  <a:pt x="11941084" y="5760684"/>
                </a:lnTo>
                <a:lnTo>
                  <a:pt x="0" y="5760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558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9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454" name="Google Shape;454;p59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41456" y="1842691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Data Structures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60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60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60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60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60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60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60"/>
          <p:cNvSpPr txBox="1"/>
          <p:nvPr/>
        </p:nvSpPr>
        <p:spPr>
          <a:xfrm>
            <a:off x="634580" y="3921525"/>
            <a:ext cx="17018840" cy="3885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8724" lvl="1" marL="937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84"/>
              <a:buFont typeface="Arial"/>
              <a:buChar char="•"/>
            </a:pPr>
            <a:r>
              <a:rPr b="1" i="0" lang="en-US" sz="38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Structured Data:</a:t>
            </a:r>
            <a:endParaRPr/>
          </a:p>
          <a:p>
            <a:pPr indent="-496442" lvl="2" marL="148932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0"/>
              <a:buFont typeface="Arial"/>
              <a:buChar char="⚬"/>
            </a:pPr>
            <a:r>
              <a:rPr b="0" i="0" lang="en-US" sz="33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Well-defined structure or data model.</a:t>
            </a:r>
            <a:endParaRPr/>
          </a:p>
          <a:p>
            <a:pPr indent="-496442" lvl="2" marL="148932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0"/>
              <a:buFont typeface="Arial"/>
              <a:buChar char="⚬"/>
            </a:pPr>
            <a:r>
              <a:rPr b="0" i="0" lang="en-US" sz="33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Stored in databases with rows and columns.</a:t>
            </a:r>
            <a:endParaRPr/>
          </a:p>
          <a:p>
            <a:pPr indent="-496442" lvl="2" marL="148932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0"/>
              <a:buFont typeface="Arial"/>
              <a:buChar char="⚬"/>
            </a:pPr>
            <a:r>
              <a:rPr b="0" i="0" lang="en-US" sz="33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Examples: SQL databases, spreadsheets, online forms.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60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469" name="Google Shape;469;p60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70" name="Google Shape;470;p60"/>
          <p:cNvSpPr txBox="1"/>
          <p:nvPr/>
        </p:nvSpPr>
        <p:spPr>
          <a:xfrm>
            <a:off x="641456" y="2518135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Data Structures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61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61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1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61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61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61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61"/>
          <p:cNvSpPr/>
          <p:nvPr/>
        </p:nvSpPr>
        <p:spPr>
          <a:xfrm>
            <a:off x="795534" y="6576474"/>
            <a:ext cx="8231883" cy="2197718"/>
          </a:xfrm>
          <a:custGeom>
            <a:rect b="b" l="l" r="r" t="t"/>
            <a:pathLst>
              <a:path extrusionOk="0" h="2197718" w="8231883">
                <a:moveTo>
                  <a:pt x="0" y="0"/>
                </a:moveTo>
                <a:lnTo>
                  <a:pt x="8231883" y="0"/>
                </a:lnTo>
                <a:lnTo>
                  <a:pt x="8231883" y="2197719"/>
                </a:lnTo>
                <a:lnTo>
                  <a:pt x="0" y="2197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9823" l="-19940" r="-19319" t="-16814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61"/>
          <p:cNvSpPr txBox="1"/>
          <p:nvPr/>
        </p:nvSpPr>
        <p:spPr>
          <a:xfrm>
            <a:off x="517997" y="2707761"/>
            <a:ext cx="17018840" cy="3538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8724" lvl="1" marL="937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84"/>
              <a:buFont typeface="Arial"/>
              <a:buChar char="•"/>
            </a:pPr>
            <a:r>
              <a:rPr b="1" i="0" lang="en-US" sz="38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Semi-structured Data:</a:t>
            </a:r>
            <a:endParaRPr/>
          </a:p>
          <a:p>
            <a:pPr indent="-496442" lvl="2" marL="148932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0"/>
              <a:buFont typeface="Arial"/>
              <a:buChar char="⚬"/>
            </a:pPr>
            <a:r>
              <a:rPr b="0" i="0" lang="en-US" sz="33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 some organizational properties but no fixed schema.</a:t>
            </a:r>
            <a:endParaRPr/>
          </a:p>
          <a:p>
            <a:pPr indent="-496442" lvl="2" marL="148932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0"/>
              <a:buFont typeface="Arial"/>
              <a:buChar char="⚬"/>
            </a:pPr>
            <a:r>
              <a:rPr b="0" i="0" lang="en-US" sz="33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Uses tags and metadata for grouping and hierarchy.</a:t>
            </a:r>
            <a:endParaRPr/>
          </a:p>
          <a:p>
            <a:pPr indent="-496355" lvl="2" marL="14890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29"/>
              <a:buFont typeface="Arial"/>
              <a:buChar char="⚬"/>
            </a:pPr>
            <a:r>
              <a:rPr b="0" i="0" lang="en-US" sz="332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Examples: XML, JSON, emails, TCP/IP packets, Zipped files.</a:t>
            </a:r>
            <a:endParaRPr/>
          </a:p>
        </p:txBody>
      </p:sp>
      <p:sp>
        <p:nvSpPr>
          <p:cNvPr id="484" name="Google Shape;484;p6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485" name="Google Shape;485;p61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86" name="Google Shape;486;p61"/>
          <p:cNvSpPr txBox="1"/>
          <p:nvPr/>
        </p:nvSpPr>
        <p:spPr>
          <a:xfrm>
            <a:off x="641456" y="1842691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Data Structures</a:t>
            </a:r>
            <a:endParaRPr/>
          </a:p>
        </p:txBody>
      </p:sp>
      <p:sp>
        <p:nvSpPr>
          <p:cNvPr id="487" name="Google Shape;487;p61"/>
          <p:cNvSpPr/>
          <p:nvPr/>
        </p:nvSpPr>
        <p:spPr>
          <a:xfrm>
            <a:off x="9144000" y="6576474"/>
            <a:ext cx="8231883" cy="2454253"/>
          </a:xfrm>
          <a:custGeom>
            <a:rect b="b" l="l" r="r" t="t"/>
            <a:pathLst>
              <a:path extrusionOk="0" h="2454253" w="8231883">
                <a:moveTo>
                  <a:pt x="0" y="0"/>
                </a:moveTo>
                <a:lnTo>
                  <a:pt x="8231883" y="0"/>
                </a:lnTo>
                <a:lnTo>
                  <a:pt x="8231883" y="2454253"/>
                </a:lnTo>
                <a:lnTo>
                  <a:pt x="0" y="2454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12415" l="-19940" r="-19319" t="-5441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745958" y="3502170"/>
            <a:ext cx="17542042" cy="643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Process Improvement: </a:t>
            </a:r>
            <a:r>
              <a:rPr lang="en-US" sz="2800"/>
              <a:t>In-depth analysis leads to enhancements in operations and workflows.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Organizational Culture: </a:t>
            </a:r>
            <a:r>
              <a:rPr lang="en-US" sz="2800"/>
              <a:t>Requires fundamental changes in approaches to data, employees, and customers.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Leadership Involvement: </a:t>
            </a:r>
            <a:r>
              <a:rPr lang="en-US" sz="2800"/>
              <a:t>Decision-makers at top levels crucial for successful implementation.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Executive Support: </a:t>
            </a:r>
            <a:r>
              <a:rPr lang="en-US" sz="2800"/>
              <a:t>CEO, CIO, and emerging role of Chief Data Officer pivotal in guiding transformation.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Whole Organization Approach: </a:t>
            </a:r>
            <a:r>
              <a:rPr lang="en-US" sz="2800"/>
              <a:t>Success relies on support from all levels and departments.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New Mindset: </a:t>
            </a:r>
            <a:r>
              <a:rPr lang="en-US" sz="2800"/>
              <a:t>Navigating challenges of digital transformation necessitates adopting a forward-thinking perspective.</a:t>
            </a:r>
            <a:endParaRPr/>
          </a:p>
        </p:txBody>
      </p:sp>
      <p:sp>
        <p:nvSpPr>
          <p:cNvPr id="135" name="Google Shape;13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745957" y="2307765"/>
            <a:ext cx="164806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 Aspects of Digital Transformation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2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2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62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2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62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62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2"/>
          <p:cNvSpPr/>
          <p:nvPr/>
        </p:nvSpPr>
        <p:spPr>
          <a:xfrm>
            <a:off x="4545234" y="6543207"/>
            <a:ext cx="9211284" cy="1945490"/>
          </a:xfrm>
          <a:custGeom>
            <a:rect b="b" l="l" r="r" t="t"/>
            <a:pathLst>
              <a:path extrusionOk="0" h="1945490" w="9211284">
                <a:moveTo>
                  <a:pt x="0" y="0"/>
                </a:moveTo>
                <a:lnTo>
                  <a:pt x="9211284" y="0"/>
                </a:lnTo>
                <a:lnTo>
                  <a:pt x="9211284" y="1945491"/>
                </a:lnTo>
                <a:lnTo>
                  <a:pt x="0" y="194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56901" l="-8632" r="-5567" t="-474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2"/>
          <p:cNvSpPr txBox="1"/>
          <p:nvPr/>
        </p:nvSpPr>
        <p:spPr>
          <a:xfrm>
            <a:off x="641456" y="2986856"/>
            <a:ext cx="17018840" cy="3123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8724" lvl="1" marL="937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84"/>
              <a:buFont typeface="Arial"/>
              <a:buChar char="•"/>
            </a:pPr>
            <a:r>
              <a:rPr b="1" i="0" lang="en-US" sz="38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Unstructured Data:</a:t>
            </a:r>
            <a:endParaRPr/>
          </a:p>
          <a:p>
            <a:pPr indent="-496442" lvl="2" marL="148932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0"/>
              <a:buFont typeface="Arial"/>
              <a:buChar char="⚬"/>
            </a:pPr>
            <a:r>
              <a:rPr b="0" i="0" lang="en-US" sz="33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Lacks identifiable structure, not stored in rows/columns.</a:t>
            </a:r>
            <a:endParaRPr/>
          </a:p>
          <a:p>
            <a:pPr indent="-496442" lvl="2" marL="148932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0"/>
              <a:buFont typeface="Arial"/>
              <a:buChar char="⚬"/>
            </a:pPr>
            <a:r>
              <a:rPr b="0" i="0" lang="en-US" sz="33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Includes web pages, social media feeds, multimedia files, and documents.</a:t>
            </a:r>
            <a:endParaRPr/>
          </a:p>
          <a:p>
            <a:pPr indent="-496442" lvl="2" marL="148932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0"/>
              <a:buFont typeface="Arial"/>
              <a:buChar char="⚬"/>
            </a:pPr>
            <a:r>
              <a:rPr b="0" i="0" lang="en-US" sz="33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Stored in files for a manual analysis or NoSQL databases for analysis tools.</a:t>
            </a:r>
            <a:endParaRPr/>
          </a:p>
        </p:txBody>
      </p:sp>
      <p:sp>
        <p:nvSpPr>
          <p:cNvPr id="501" name="Google Shape;501;p6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502" name="Google Shape;502;p6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03" name="Google Shape;503;p62"/>
          <p:cNvSpPr txBox="1"/>
          <p:nvPr/>
        </p:nvSpPr>
        <p:spPr>
          <a:xfrm>
            <a:off x="641456" y="1842691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Data Structures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3"/>
          <p:cNvSpPr txBox="1"/>
          <p:nvPr>
            <p:ph idx="1" type="body"/>
          </p:nvPr>
        </p:nvSpPr>
        <p:spPr>
          <a:xfrm>
            <a:off x="621875" y="1600200"/>
            <a:ext cx="13883700" cy="579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</a:t>
            </a:r>
            <a:r>
              <a:rPr b="1" lang="en-US" sz="2800"/>
              <a:t>Databases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Relational Databases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NoSQL database (JSON or XML) (DynamoDB)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***************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Data Management (Architectures)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Data Warehouses &gt;&gt; Clean data (ETL) not Raw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2) Data Marts </a:t>
            </a:r>
            <a:r>
              <a:rPr lang="en-US"/>
              <a:t>subset  of DWH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Data Lakes &gt;&gt; Raw data (no ETL)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ETL (Extract, Transform, Load)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4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4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4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4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4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4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522" name="Google Shape;522;p64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523" name="Google Shape;523;p64"/>
          <p:cNvSpPr txBox="1"/>
          <p:nvPr/>
        </p:nvSpPr>
        <p:spPr>
          <a:xfrm>
            <a:off x="1785744" y="2069927"/>
            <a:ext cx="147165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Data Sources</a:t>
            </a:r>
            <a:endParaRPr/>
          </a:p>
        </p:txBody>
      </p:sp>
      <p:sp>
        <p:nvSpPr>
          <p:cNvPr id="524" name="Google Shape;524;p64"/>
          <p:cNvSpPr txBox="1"/>
          <p:nvPr/>
        </p:nvSpPr>
        <p:spPr>
          <a:xfrm>
            <a:off x="1408578" y="1114486"/>
            <a:ext cx="154708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III: Data Literacy for Data Science</a:t>
            </a:r>
            <a:endParaRPr/>
          </a:p>
        </p:txBody>
      </p:sp>
      <p:pic>
        <p:nvPicPr>
          <p:cNvPr descr="A close-up of various computer icons&#10;&#10;Description automatically generated" id="525" name="Google Shape;525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1085" y="2946689"/>
            <a:ext cx="11196501" cy="69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5"/>
          <p:cNvSpPr txBox="1"/>
          <p:nvPr/>
        </p:nvSpPr>
        <p:spPr>
          <a:xfrm>
            <a:off x="370150" y="582400"/>
            <a:ext cx="13741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Ways to acquire datasets for machine learning</a:t>
            </a:r>
            <a:endParaRPr b="1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</p:txBody>
      </p:sp>
      <p:sp>
        <p:nvSpPr>
          <p:cNvPr id="531" name="Google Shape;531;p65"/>
          <p:cNvSpPr txBox="1"/>
          <p:nvPr/>
        </p:nvSpPr>
        <p:spPr>
          <a:xfrm>
            <a:off x="2313450" y="2205400"/>
            <a:ext cx="14728800" cy="6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73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Public Datasets Repositories</a:t>
            </a:r>
            <a:endParaRPr sz="3400"/>
          </a:p>
          <a:p>
            <a:pPr indent="-673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APIs and Web Scraping</a:t>
            </a:r>
            <a:endParaRPr sz="4600"/>
          </a:p>
          <a:p>
            <a:pPr indent="-673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Data Providers and Marketplaces</a:t>
            </a:r>
            <a:endParaRPr sz="3400"/>
          </a:p>
          <a:p>
            <a:pPr indent="-673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Government and Research Institutions</a:t>
            </a:r>
            <a:endParaRPr sz="3400"/>
          </a:p>
          <a:p>
            <a:pPr indent="-673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Data Collaboration</a:t>
            </a:r>
            <a:endParaRPr sz="3400"/>
          </a:p>
          <a:p>
            <a:pPr indent="-673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Data Generation</a:t>
            </a:r>
            <a:endParaRPr sz="3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/>
          <p:nvPr/>
        </p:nvSpPr>
        <p:spPr>
          <a:xfrm>
            <a:off x="-11700" y="296700"/>
            <a:ext cx="9438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Public Datasets Repositories</a:t>
            </a:r>
            <a:endParaRPr b="1" sz="3800">
              <a:solidFill>
                <a:schemeClr val="dk1"/>
              </a:solidFill>
            </a:endParaRPr>
          </a:p>
        </p:txBody>
      </p:sp>
      <p:sp>
        <p:nvSpPr>
          <p:cNvPr id="537" name="Google Shape;537;p66"/>
          <p:cNvSpPr txBox="1"/>
          <p:nvPr/>
        </p:nvSpPr>
        <p:spPr>
          <a:xfrm>
            <a:off x="655900" y="1340750"/>
            <a:ext cx="14362200" cy="8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09600" lvl="0" marL="914400" rtl="0" algn="l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UCI Machine Learning Repository: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Trusted source of datasets for research and experimentation.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Here is the link:</a:t>
            </a:r>
            <a:r>
              <a:rPr lang="en-US" sz="24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UCI Machine Learning Repository</a:t>
            </a:r>
            <a:endParaRPr sz="24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Kaggle Datasets: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Kaggle's datasets are available on their website. 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Here is the link:</a:t>
            </a:r>
            <a:r>
              <a:rPr lang="en-US" sz="24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Kaggle Datasets</a:t>
            </a:r>
            <a:endParaRPr sz="24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GitHub: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GitHub hosts numerous datasets.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Visit</a:t>
            </a:r>
            <a:r>
              <a:rPr lang="en-US" sz="24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GitHub</a:t>
            </a: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and use relevant keywords to search for datasets in repositories.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Data.gov: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Data.gov is the U.S. government's open data portal, 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Here is the link:</a:t>
            </a:r>
            <a:r>
              <a:rPr lang="en-US" sz="24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Data.gov</a:t>
            </a:r>
            <a:endParaRPr sz="24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Google Dataset Search: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Google Dataset Search is a specialized search engine for datasets. </a:t>
            </a:r>
            <a:endParaRPr sz="2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096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Here is the link:</a:t>
            </a:r>
            <a:r>
              <a:rPr lang="en-US" sz="24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Google Dataset Search</a:t>
            </a:r>
            <a:endParaRPr sz="24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8" name="Google Shape;538;p6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628850" y="353550"/>
            <a:ext cx="5425350" cy="17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248201" y="2145400"/>
            <a:ext cx="4622098" cy="30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473100" y="4613100"/>
            <a:ext cx="4551404" cy="2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448008" y="7738855"/>
            <a:ext cx="4222501" cy="10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538748" y="9153463"/>
            <a:ext cx="5591352" cy="82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/>
          <p:nvPr/>
        </p:nvSpPr>
        <p:spPr>
          <a:xfrm>
            <a:off x="-11700" y="296700"/>
            <a:ext cx="9438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APIs and Web Scraping</a:t>
            </a:r>
            <a:endParaRPr b="1" sz="3800">
              <a:solidFill>
                <a:schemeClr val="dk1"/>
              </a:solidFill>
            </a:endParaRPr>
          </a:p>
        </p:txBody>
      </p:sp>
      <p:sp>
        <p:nvSpPr>
          <p:cNvPr id="548" name="Google Shape;548;p67"/>
          <p:cNvSpPr txBox="1"/>
          <p:nvPr/>
        </p:nvSpPr>
        <p:spPr>
          <a:xfrm>
            <a:off x="65350" y="1587750"/>
            <a:ext cx="14913600" cy="4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Accessing Data Through APIs</a:t>
            </a:r>
            <a:endParaRPr sz="2800"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APIs allow programmable access to data from various online sources.</a:t>
            </a:r>
            <a:endParaRPr sz="2800"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Examples of APIs include social media APIs (e.g., Twitter API), weather APIs (e.g., OpenWeatherMap API), and financial data APIs (e.g., Alpha Vantage API).</a:t>
            </a:r>
            <a:endParaRPr sz="2800"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APIs provide structured data in real-time and are suitable for up-to-date information retrieval.</a:t>
            </a:r>
            <a:endParaRPr sz="2800"/>
          </a:p>
        </p:txBody>
      </p:sp>
      <p:pic>
        <p:nvPicPr>
          <p:cNvPr id="549" name="Google Shape;5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5901" y="1909900"/>
            <a:ext cx="2928799" cy="29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3702" y="6859147"/>
            <a:ext cx="4928154" cy="2574752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7"/>
          <p:cNvSpPr txBox="1"/>
          <p:nvPr/>
        </p:nvSpPr>
        <p:spPr>
          <a:xfrm>
            <a:off x="65350" y="5795300"/>
            <a:ext cx="14247000" cy="4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Web Scraping Techniques</a:t>
            </a:r>
            <a:endParaRPr sz="2800">
              <a:solidFill>
                <a:schemeClr val="dk1"/>
              </a:solidFill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Web scraping involves extracting data from websites by parsing HTML or other structured formats.</a:t>
            </a:r>
            <a:endParaRPr sz="2800">
              <a:solidFill>
                <a:schemeClr val="dk1"/>
              </a:solidFill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It's useful for collecting data from websites that do not offer APIs or for custom data extraction needs.</a:t>
            </a:r>
            <a:endParaRPr sz="2800">
              <a:solidFill>
                <a:schemeClr val="dk1"/>
              </a:solidFill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Python libraries like BeautifulSoup and Scrapy are popular for web scraping.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/>
          <p:nvPr/>
        </p:nvSpPr>
        <p:spPr>
          <a:xfrm>
            <a:off x="-11700" y="296700"/>
            <a:ext cx="9438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Data Providers and Marketplaces</a:t>
            </a:r>
            <a:endParaRPr b="1" sz="3800">
              <a:solidFill>
                <a:schemeClr val="dk1"/>
              </a:solidFill>
            </a:endParaRPr>
          </a:p>
        </p:txBody>
      </p:sp>
      <p:sp>
        <p:nvSpPr>
          <p:cNvPr id="557" name="Google Shape;557;p68"/>
          <p:cNvSpPr txBox="1"/>
          <p:nvPr/>
        </p:nvSpPr>
        <p:spPr>
          <a:xfrm>
            <a:off x="65350" y="1587750"/>
            <a:ext cx="14913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AWS Data Exchange</a:t>
            </a:r>
            <a:endParaRPr sz="2800"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Amazon Web Services (AWS) Data Exchange is a platform where you can find and subscribe to datasets.</a:t>
            </a:r>
            <a:endParaRPr sz="2800"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It offers a diverse selection of datasets, including financial, healthcare, and geospatial data.</a:t>
            </a:r>
            <a:endParaRPr sz="2800"/>
          </a:p>
        </p:txBody>
      </p:sp>
      <p:sp>
        <p:nvSpPr>
          <p:cNvPr id="558" name="Google Shape;558;p68"/>
          <p:cNvSpPr txBox="1"/>
          <p:nvPr/>
        </p:nvSpPr>
        <p:spPr>
          <a:xfrm>
            <a:off x="65350" y="5033300"/>
            <a:ext cx="14247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Quandl</a:t>
            </a:r>
            <a:endParaRPr sz="2800">
              <a:solidFill>
                <a:schemeClr val="dk1"/>
              </a:solidFill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Quandl is a popular data provider known for its financial and economic datasets.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6783" y="2046683"/>
            <a:ext cx="4145051" cy="15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6300" y="4304900"/>
            <a:ext cx="3366051" cy="33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8"/>
          <p:cNvSpPr txBox="1"/>
          <p:nvPr/>
        </p:nvSpPr>
        <p:spPr>
          <a:xfrm>
            <a:off x="65350" y="7226450"/>
            <a:ext cx="14247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DataMarket</a:t>
            </a:r>
            <a:endParaRPr sz="2800">
              <a:solidFill>
                <a:schemeClr val="dk1"/>
              </a:solidFill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DataMarket is a data marketplace that provides access to a variety of datasets.</a:t>
            </a:r>
            <a:endParaRPr sz="2800">
              <a:solidFill>
                <a:schemeClr val="dk1"/>
              </a:solidFill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It offers datasets related to demographics, economics, and social sciences.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562" name="Google Shape;56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54551" y="8326150"/>
            <a:ext cx="4427305" cy="6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/>
          <p:nvPr/>
        </p:nvSpPr>
        <p:spPr>
          <a:xfrm>
            <a:off x="-11700" y="296700"/>
            <a:ext cx="9438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Government and Research Institutions</a:t>
            </a:r>
            <a:endParaRPr b="1" sz="3800">
              <a:solidFill>
                <a:schemeClr val="dk1"/>
              </a:solidFill>
            </a:endParaRPr>
          </a:p>
        </p:txBody>
      </p:sp>
      <p:sp>
        <p:nvSpPr>
          <p:cNvPr id="568" name="Google Shape;568;p69"/>
          <p:cNvSpPr txBox="1"/>
          <p:nvPr/>
        </p:nvSpPr>
        <p:spPr>
          <a:xfrm>
            <a:off x="65350" y="1587750"/>
            <a:ext cx="14361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Government Agencies</a:t>
            </a:r>
            <a:endParaRPr sz="2800"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Many government agencies provide access to datasets related to public policy, demographics, economics, and more.</a:t>
            </a:r>
            <a:endParaRPr sz="2800"/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Examples include the U.S. Census Bureau, Bureau of Labor Statistics, and Centers for Disease Control and Prevention (CDC).</a:t>
            </a:r>
            <a:endParaRPr sz="2800"/>
          </a:p>
        </p:txBody>
      </p:sp>
      <p:sp>
        <p:nvSpPr>
          <p:cNvPr id="569" name="Google Shape;569;p69"/>
          <p:cNvSpPr txBox="1"/>
          <p:nvPr/>
        </p:nvSpPr>
        <p:spPr>
          <a:xfrm>
            <a:off x="86250" y="4974150"/>
            <a:ext cx="14247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Research Institutions</a:t>
            </a:r>
            <a:endParaRPr sz="2800">
              <a:solidFill>
                <a:schemeClr val="dk1"/>
              </a:solidFill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Research institutions conduct studies and experiments that generate valuable datasets.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70" name="Google Shape;570;p69"/>
          <p:cNvSpPr txBox="1"/>
          <p:nvPr/>
        </p:nvSpPr>
        <p:spPr>
          <a:xfrm>
            <a:off x="-11700" y="7173100"/>
            <a:ext cx="14247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35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Universities</a:t>
            </a:r>
            <a:endParaRPr sz="2800">
              <a:solidFill>
                <a:schemeClr val="dk1"/>
              </a:solidFill>
            </a:endParaRPr>
          </a:p>
          <a:p>
            <a:pPr indent="-6350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Universities worldwide contribute to data science and research by publishing datasets covered a wide range of domains, including environmental studies, astronomy, and biology.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571" name="Google Shape;5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0100" y="4671175"/>
            <a:ext cx="3252050" cy="32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70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70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70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70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70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70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70"/>
          <p:cNvSpPr txBox="1"/>
          <p:nvPr/>
        </p:nvSpPr>
        <p:spPr>
          <a:xfrm>
            <a:off x="711526" y="3345711"/>
            <a:ext cx="17018840" cy="5047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8725" lvl="1" marL="937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Relational Databases: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Organize data in structured tables (SQL Server, Oracle, MySQL).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 for internal applications and business activities.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8725" lvl="1" marL="937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Flatfiles and XML Datasets: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Flat files store data in plain text format (CSV, spreadsheet files).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XML files use tags to mark up data with hierarchical structures.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8725" lvl="1" marL="937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APIs and Web Services: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 data access for multiple users or applications.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Examples: Twitter, Facebook, Stock Market APIs, Data Lookup APIs.</a:t>
            </a:r>
            <a:endParaRPr/>
          </a:p>
        </p:txBody>
      </p:sp>
      <p:sp>
        <p:nvSpPr>
          <p:cNvPr id="584" name="Google Shape;584;p70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585" name="Google Shape;585;p70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86" name="Google Shape;586;p70"/>
          <p:cNvSpPr txBox="1"/>
          <p:nvPr/>
        </p:nvSpPr>
        <p:spPr>
          <a:xfrm>
            <a:off x="1072044" y="1962518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Sources Overview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1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71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71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71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71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71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71"/>
          <p:cNvSpPr txBox="1"/>
          <p:nvPr/>
        </p:nvSpPr>
        <p:spPr>
          <a:xfrm>
            <a:off x="969849" y="3196417"/>
            <a:ext cx="17018840" cy="59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8725" lvl="1" marL="937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Scraping: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Extracts data from unstructured web sources.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 for product details, sales leads, forum posts, and more.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Popular tools: BeautifulSoup, Scrapy, and Selenium.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8725" lvl="1" marL="937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Streams and Feeds: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Aggregates constant streams of data from various sources.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Applications in real time flights, surveillance, social media for sentiment analysis.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Popular technologies: Kafka, Spark, and Apache Storm.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8725" lvl="1" marL="937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RSS (Really Simple Syndication) Feeds: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Captures updated data from online forums and news sites.</a:t>
            </a:r>
            <a:endParaRPr/>
          </a:p>
          <a:p>
            <a:pPr indent="-496442" lvl="2" marL="148932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Streamed to user devices using feed readers for real-time updates.</a:t>
            </a:r>
            <a:endParaRPr/>
          </a:p>
        </p:txBody>
      </p:sp>
      <p:sp>
        <p:nvSpPr>
          <p:cNvPr id="598" name="Google Shape;598;p7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599" name="Google Shape;599;p71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600" name="Google Shape;600;p71"/>
          <p:cNvSpPr txBox="1"/>
          <p:nvPr/>
        </p:nvSpPr>
        <p:spPr>
          <a:xfrm>
            <a:off x="969849" y="2085399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Data Sources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10/1/2024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/>
          <p:cNvSpPr txBox="1"/>
          <p:nvPr>
            <p:ph type="title"/>
          </p:nvPr>
        </p:nvSpPr>
        <p:spPr>
          <a:xfrm>
            <a:off x="4523444" y="2055027"/>
            <a:ext cx="8963956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Introduction to Cloud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2133600" y="952500"/>
            <a:ext cx="140208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II: Data science Topics</a:t>
            </a:r>
            <a:endParaRPr b="1" sz="7200">
              <a:solidFill>
                <a:srgbClr val="1C3D5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A close-up of a computer&#10;&#10;Description automatically generated" id="146" name="Google Shape;1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816577"/>
            <a:ext cx="11430000" cy="712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72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72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72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72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72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72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7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613" name="Google Shape;613;p7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614" name="Google Shape;614;p72"/>
          <p:cNvSpPr txBox="1"/>
          <p:nvPr/>
        </p:nvSpPr>
        <p:spPr>
          <a:xfrm>
            <a:off x="1103778" y="2120907"/>
            <a:ext cx="160804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Viewpoints: Working with Varied Data Sources and Types</a:t>
            </a:r>
            <a:endParaRPr/>
          </a:p>
        </p:txBody>
      </p:sp>
      <p:sp>
        <p:nvSpPr>
          <p:cNvPr id="615" name="Google Shape;615;p72"/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III: Data Literacy for Data Science</a:t>
            </a:r>
            <a:endParaRPr/>
          </a:p>
        </p:txBody>
      </p:sp>
      <p:pic>
        <p:nvPicPr>
          <p:cNvPr descr="A close-up of various computer icons&#10;&#10;Description automatically generated" id="616" name="Google Shape;616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1085" y="2946689"/>
            <a:ext cx="11196501" cy="69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73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73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73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73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73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73"/>
          <p:cNvSpPr/>
          <p:nvPr/>
        </p:nvSpPr>
        <p:spPr>
          <a:xfrm>
            <a:off x="139976" y="7620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73"/>
          <p:cNvSpPr txBox="1"/>
          <p:nvPr/>
        </p:nvSpPr>
        <p:spPr>
          <a:xfrm>
            <a:off x="634580" y="3365158"/>
            <a:ext cx="170187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Diverse data formats require adapting data handling methods.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 is crucial for data movement, structuring, and security.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Migrating data between relational databases faces vendor changes and versioning challenges.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Flexibility is key when working with various data sources.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Evaluating multiple solutions is necessary for consistent and performant data movement.</a:t>
            </a:r>
            <a:endParaRPr/>
          </a:p>
        </p:txBody>
      </p:sp>
      <p:sp>
        <p:nvSpPr>
          <p:cNvPr id="629" name="Google Shape;629;p73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630" name="Google Shape;630;p7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631" name="Google Shape;631;p73"/>
          <p:cNvSpPr txBox="1"/>
          <p:nvPr/>
        </p:nvSpPr>
        <p:spPr>
          <a:xfrm>
            <a:off x="1251857" y="2230768"/>
            <a:ext cx="1629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 in Working with Data Sources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74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74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74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74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74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4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4"/>
          <p:cNvSpPr txBox="1"/>
          <p:nvPr/>
        </p:nvSpPr>
        <p:spPr>
          <a:xfrm>
            <a:off x="757423" y="3293999"/>
            <a:ext cx="16402996" cy="4349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Relational databases struggle with unstructured data like logs, XML, and JSON.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Heavy write-intensive applications such as IoT pose challenges for relational databases.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Alternatives like Google BigTable, Cassandra, and HBase gain popularity for specific data handling needs.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engineers deal with standard formats (CSV, JSON, XML) and proprietary formats.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integration spans relational databases, NoSQL databases, and Big Data repositories.</a:t>
            </a:r>
            <a:endParaRPr/>
          </a:p>
        </p:txBody>
      </p:sp>
      <p:sp>
        <p:nvSpPr>
          <p:cNvPr id="644" name="Google Shape;644;p74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645" name="Google Shape;645;p74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646" name="Google Shape;646;p74"/>
          <p:cNvSpPr txBox="1"/>
          <p:nvPr/>
        </p:nvSpPr>
        <p:spPr>
          <a:xfrm>
            <a:off x="1257300" y="2084755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Relational Databases and Alternatives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5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75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5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5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75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75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75"/>
          <p:cNvSpPr txBox="1"/>
          <p:nvPr/>
        </p:nvSpPr>
        <p:spPr>
          <a:xfrm>
            <a:off x="634580" y="3046828"/>
            <a:ext cx="17018840" cy="435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 data's unstructured nature demands custom parsing tools.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XML data's resource intensity challenges efficient data handling.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JSON's popularity stems from its simplicity and usage in RESTful APIs.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Avro gains traction for its efficient data storage capabilities.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Import/export differences between Db2 and SQL Server 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 integration challenges.</a:t>
            </a:r>
            <a:endParaRPr/>
          </a:p>
        </p:txBody>
      </p:sp>
      <p:sp>
        <p:nvSpPr>
          <p:cNvPr id="659" name="Google Shape;659;p75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660" name="Google Shape;660;p75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661" name="Google Shape;661;p75"/>
          <p:cNvSpPr txBox="1"/>
          <p:nvPr/>
        </p:nvSpPr>
        <p:spPr>
          <a:xfrm>
            <a:off x="1072044" y="2085485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Complex Data Formats</a:t>
            </a:r>
            <a:endParaRPr/>
          </a:p>
        </p:txBody>
      </p:sp>
      <p:sp>
        <p:nvSpPr>
          <p:cNvPr id="662" name="Google Shape;662;p75"/>
          <p:cNvSpPr txBox="1"/>
          <p:nvPr/>
        </p:nvSpPr>
        <p:spPr>
          <a:xfrm>
            <a:off x="634580" y="3046828"/>
            <a:ext cx="170187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 data's unstructured nature demands custom parsing tools.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XML data's resource intensity challenges efficient data handling.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JSON's popularity stems from its simplicity and usage in RESTful APIs.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Avro gains traction for its efficient data storage capabilities.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Import/export differences between Db2 and SQL Server </a:t>
            </a:r>
            <a:endParaRPr/>
          </a:p>
          <a:p>
            <a:pPr indent="-506730" lvl="1" marL="10134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 integration challenges.</a:t>
            </a:r>
            <a:endParaRPr/>
          </a:p>
        </p:txBody>
      </p:sp>
      <p:sp>
        <p:nvSpPr>
          <p:cNvPr id="663" name="Google Shape;663;p75"/>
          <p:cNvSpPr txBox="1"/>
          <p:nvPr/>
        </p:nvSpPr>
        <p:spPr>
          <a:xfrm>
            <a:off x="1072044" y="2085485"/>
            <a:ext cx="1629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Complex Data Formats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76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76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76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6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76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76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76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676" name="Google Shape;676;p76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sp>
        <p:nvSpPr>
          <p:cNvPr id="677" name="Google Shape;677;p76"/>
          <p:cNvSpPr txBox="1"/>
          <p:nvPr/>
        </p:nvSpPr>
        <p:spPr>
          <a:xfrm>
            <a:off x="2569516" y="2119595"/>
            <a:ext cx="131489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Data Collection and Organization</a:t>
            </a:r>
            <a:endParaRPr/>
          </a:p>
        </p:txBody>
      </p:sp>
      <p:sp>
        <p:nvSpPr>
          <p:cNvPr id="678" name="Google Shape;678;p76"/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III: Data Literacy for Data Science</a:t>
            </a:r>
            <a:endParaRPr/>
          </a:p>
        </p:txBody>
      </p:sp>
      <p:pic>
        <p:nvPicPr>
          <p:cNvPr descr="A close-up of various computer icons&#10;&#10;Description automatically generated" id="679" name="Google Shape;679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1085" y="2946689"/>
            <a:ext cx="11196501" cy="69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7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7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77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77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77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77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77"/>
          <p:cNvSpPr txBox="1"/>
          <p:nvPr/>
        </p:nvSpPr>
        <p:spPr>
          <a:xfrm>
            <a:off x="634580" y="3466830"/>
            <a:ext cx="17018700" cy="4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4911" lvl="1" marL="78982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•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data repository encompasses organized data used for business operations and analysis.</a:t>
            </a:r>
            <a:endParaRPr/>
          </a:p>
          <a:p>
            <a:pPr indent="-394911" lvl="1" marL="78982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•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includes small to large database infrastructures with one or more databases.</a:t>
            </a:r>
            <a:endParaRPr/>
          </a:p>
          <a:p>
            <a:pPr indent="-394911" lvl="1" marL="78982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•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Types of repositories include databases, data warehouses, and big data stores.</a:t>
            </a:r>
            <a:endParaRPr/>
          </a:p>
          <a:p>
            <a:pPr indent="-394911" lvl="1" marL="78982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•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Databases are designed for input, storage, retrieval, and modification of data.</a:t>
            </a:r>
            <a:endParaRPr/>
          </a:p>
          <a:p>
            <a:pPr indent="-436435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■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Relational databases (RDBMS) organize data into tables with SQL for querying.</a:t>
            </a:r>
            <a:endParaRPr/>
          </a:p>
          <a:p>
            <a:pPr indent="-436435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■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Non-relational databases (NoSQL) offer flexibility, speed, and scalability for big data.</a:t>
            </a:r>
            <a:endParaRPr/>
          </a:p>
        </p:txBody>
      </p:sp>
      <p:sp>
        <p:nvSpPr>
          <p:cNvPr id="692" name="Google Shape;692;p77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693" name="Google Shape;693;p77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  <p:sp>
        <p:nvSpPr>
          <p:cNvPr id="694" name="Google Shape;694;p77"/>
          <p:cNvSpPr txBox="1"/>
          <p:nvPr/>
        </p:nvSpPr>
        <p:spPr>
          <a:xfrm>
            <a:off x="995098" y="2256967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Data Repositories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78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8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8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8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8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8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8"/>
          <p:cNvSpPr txBox="1"/>
          <p:nvPr/>
        </p:nvSpPr>
        <p:spPr>
          <a:xfrm>
            <a:off x="663227" y="3322270"/>
            <a:ext cx="16655944" cy="554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4911" lvl="1" marL="7898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•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warehouses consolidate data from various sources for analytics and BI.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7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4911" lvl="1" marL="7898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•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ETL process (Extract, Transform, Load) cleans and integrates data into warehouses.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7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4911" lvl="1" marL="7898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•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Marts and Data Lakes are subsets of warehouses for specific purposes.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7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4911" lvl="1" marL="7898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•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Both relational and non-relational repositories are used in data warehousing.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7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4911" lvl="1" marL="7898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•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Big Data Stores handle distributed storage and processing of large datasets.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7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4911" lvl="1" marL="7898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3"/>
              <a:buFont typeface="Arial"/>
              <a:buChar char="•"/>
            </a:pPr>
            <a:r>
              <a:rPr b="0" i="0" lang="en-US" sz="327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Repositories enhance data isolation and reporting efficiency and serve as archives.</a:t>
            </a:r>
            <a:endParaRPr/>
          </a:p>
        </p:txBody>
      </p:sp>
      <p:sp>
        <p:nvSpPr>
          <p:cNvPr id="707" name="Google Shape;707;p78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708" name="Google Shape;708;p78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sp>
        <p:nvSpPr>
          <p:cNvPr id="709" name="Google Shape;709;p78"/>
          <p:cNvSpPr txBox="1"/>
          <p:nvPr/>
        </p:nvSpPr>
        <p:spPr>
          <a:xfrm>
            <a:off x="1090791" y="1966363"/>
            <a:ext cx="15681960" cy="699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Data Repository Concepts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79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79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79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79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79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79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79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722" name="Google Shape;722;p79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sp>
        <p:nvSpPr>
          <p:cNvPr id="723" name="Google Shape;723;p79"/>
          <p:cNvSpPr txBox="1"/>
          <p:nvPr/>
        </p:nvSpPr>
        <p:spPr>
          <a:xfrm>
            <a:off x="1916373" y="2079956"/>
            <a:ext cx="14455254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Relational Database Management System</a:t>
            </a:r>
            <a:endParaRPr/>
          </a:p>
        </p:txBody>
      </p:sp>
      <p:sp>
        <p:nvSpPr>
          <p:cNvPr id="724" name="Google Shape;724;p79"/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III: Data Literacy for Data Science</a:t>
            </a:r>
            <a:endParaRPr/>
          </a:p>
        </p:txBody>
      </p:sp>
      <p:pic>
        <p:nvPicPr>
          <p:cNvPr descr="A close-up of various computer icons&#10;&#10;Description automatically generated" id="725" name="Google Shape;725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1085" y="2946689"/>
            <a:ext cx="11196501" cy="69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80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80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80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80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80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0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0"/>
          <p:cNvSpPr txBox="1"/>
          <p:nvPr/>
        </p:nvSpPr>
        <p:spPr>
          <a:xfrm>
            <a:off x="381000" y="3221064"/>
            <a:ext cx="17018840" cy="5724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4910" lvl="1" marL="7898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Relational Database?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Organized collection of data in tables.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Tables are linked based on common data.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table has rows (records) and columns (attributes).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4910" lvl="1" marL="7898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Example: Customer table with Company ID, Name, Address, Phone.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Linking Tables: Relating customer and transaction tables via Customer ID.</a:t>
            </a:r>
            <a:b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4910" lvl="1" marL="7898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Advantages of Relational Databases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Organization: Structured storage and retrieval of large volumes.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Integrity: Minimized redundancy, consistent data types.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Querying Power: Uses SQL for efficient data processing and retrieval.</a:t>
            </a:r>
            <a:endParaRPr/>
          </a:p>
        </p:txBody>
      </p:sp>
      <p:sp>
        <p:nvSpPr>
          <p:cNvPr id="738" name="Google Shape;738;p80"/>
          <p:cNvSpPr/>
          <p:nvPr/>
        </p:nvSpPr>
        <p:spPr>
          <a:xfrm>
            <a:off x="12767454" y="2757058"/>
            <a:ext cx="3693830" cy="3368344"/>
          </a:xfrm>
          <a:custGeom>
            <a:rect b="b" l="l" r="r" t="t"/>
            <a:pathLst>
              <a:path extrusionOk="0" h="2590592" w="2590592">
                <a:moveTo>
                  <a:pt x="0" y="0"/>
                </a:moveTo>
                <a:lnTo>
                  <a:pt x="2590592" y="0"/>
                </a:lnTo>
                <a:lnTo>
                  <a:pt x="2590592" y="2590592"/>
                </a:lnTo>
                <a:lnTo>
                  <a:pt x="0" y="2590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80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740" name="Google Shape;740;p80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</p:txBody>
      </p:sp>
      <p:sp>
        <p:nvSpPr>
          <p:cNvPr id="741" name="Google Shape;741;p80"/>
          <p:cNvSpPr txBox="1"/>
          <p:nvPr/>
        </p:nvSpPr>
        <p:spPr>
          <a:xfrm>
            <a:off x="995098" y="2036121"/>
            <a:ext cx="11044502" cy="699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Relational Databases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1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1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1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1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1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1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81"/>
          <p:cNvSpPr txBox="1"/>
          <p:nvPr/>
        </p:nvSpPr>
        <p:spPr>
          <a:xfrm>
            <a:off x="605933" y="3026423"/>
            <a:ext cx="17018840" cy="6068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Cases of Relational Databases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OLTP: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Online Transaction Processing for fast, frequent data transactions.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Warehouses: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Analyzing historical data for business intelligence.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 Solutions: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Lightweight database for collecting and processing IoT data.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Limitations of Relational Databases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Type Limitations: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Not suitable for semi-structured or unstructured data.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Schema Requirements: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Need identical schemas for data migration.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Field Length Limitations: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Data fields have length restrictions.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Despite limitations, relational databases remain essential for structured data management and common business applications.</a:t>
            </a:r>
            <a:endParaRPr/>
          </a:p>
        </p:txBody>
      </p:sp>
      <p:sp>
        <p:nvSpPr>
          <p:cNvPr id="754" name="Google Shape;754;p8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755" name="Google Shape;755;p81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sp>
        <p:nvSpPr>
          <p:cNvPr id="756" name="Google Shape;756;p81"/>
          <p:cNvSpPr txBox="1"/>
          <p:nvPr/>
        </p:nvSpPr>
        <p:spPr>
          <a:xfrm>
            <a:off x="1348740" y="1872590"/>
            <a:ext cx="16297804" cy="699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 and Limitations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822015" y="3536415"/>
            <a:ext cx="16644000" cy="56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Cloud Computing: </a:t>
            </a:r>
            <a:r>
              <a:rPr lang="en-US" sz="2800"/>
              <a:t>Delivery of on-demand computing resources over the Internet.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Examples: </a:t>
            </a:r>
            <a:r>
              <a:rPr lang="en-US" sz="2800"/>
              <a:t>Online web apps, secure business applications, cloud-based storage platforms.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User Benefits: </a:t>
            </a:r>
            <a:r>
              <a:rPr lang="en-US" sz="2800"/>
              <a:t>Cost-effectiveness, access to latest application versions, collaborative work.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Essential Characteristics: </a:t>
            </a:r>
            <a:r>
              <a:rPr lang="en-US" sz="2800"/>
              <a:t>On-demand self-service, broad network access, resource pooling.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Characteristics Continued: </a:t>
            </a:r>
            <a:r>
              <a:rPr lang="en-US" sz="2800"/>
              <a:t>Rapid elasticity, measured service for transparent payment based on usage.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Transformation Impact: </a:t>
            </a:r>
            <a:r>
              <a:rPr lang="en-US" sz="2800"/>
              <a:t>Cloud computing changes how organizations consume compute services.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550016" y="2181680"/>
            <a:ext cx="16480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Understanding Cloud Computing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2"/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III: Data Literacy for Data Science</a:t>
            </a:r>
            <a:endParaRPr/>
          </a:p>
        </p:txBody>
      </p:sp>
      <p:sp>
        <p:nvSpPr>
          <p:cNvPr id="762" name="Google Shape;762;p82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82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82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82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82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82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8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769" name="Google Shape;769;p8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/>
          </a:p>
        </p:txBody>
      </p:sp>
      <p:sp>
        <p:nvSpPr>
          <p:cNvPr id="770" name="Google Shape;770;p82"/>
          <p:cNvSpPr txBox="1"/>
          <p:nvPr/>
        </p:nvSpPr>
        <p:spPr>
          <a:xfrm>
            <a:off x="6109784" y="2079956"/>
            <a:ext cx="60684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NoSQL</a:t>
            </a:r>
            <a:endParaRPr/>
          </a:p>
        </p:txBody>
      </p:sp>
      <p:pic>
        <p:nvPicPr>
          <p:cNvPr descr="A close-up of various computer icons&#10;&#10;Description automatically generated" id="771" name="Google Shape;771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1085" y="2946689"/>
            <a:ext cx="11196501" cy="69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3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3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3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83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83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83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83"/>
          <p:cNvSpPr txBox="1"/>
          <p:nvPr/>
        </p:nvSpPr>
        <p:spPr>
          <a:xfrm>
            <a:off x="634580" y="3152038"/>
            <a:ext cx="17018840" cy="6048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NoSQL?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Non-relational database design for flexible data storage.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Flexible schemas for scalability, performance, and ease of use.</a:t>
            </a:r>
            <a:b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Flexible Schemas: Not limited by fixed row/column structures.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Models: Four common types - Key-value store, Document-based, Column-based, and Graph-based.</a:t>
            </a:r>
            <a:b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Types of NoSQL Databases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Key-value Store: Ideal for user session data and real-time recommendations.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Document-based: Flexible indexing for eCommerce and CRM platforms.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Column-based: Efficient for time-series and IoT data storage.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Graph-based: Visualizing and analyzing interconnected data.</a:t>
            </a:r>
            <a:endParaRPr/>
          </a:p>
        </p:txBody>
      </p:sp>
      <p:sp>
        <p:nvSpPr>
          <p:cNvPr id="784" name="Google Shape;784;p83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785" name="Google Shape;785;p8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/>
          </a:p>
        </p:txBody>
      </p:sp>
      <p:sp>
        <p:nvSpPr>
          <p:cNvPr id="786" name="Google Shape;786;p83"/>
          <p:cNvSpPr txBox="1"/>
          <p:nvPr/>
        </p:nvSpPr>
        <p:spPr>
          <a:xfrm>
            <a:off x="1257300" y="2045561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NoSQL Databases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84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84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84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4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4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4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4"/>
          <p:cNvSpPr txBox="1"/>
          <p:nvPr/>
        </p:nvSpPr>
        <p:spPr>
          <a:xfrm>
            <a:off x="762000" y="3068143"/>
            <a:ext cx="17018840" cy="6048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Advantages of NoSQL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Scalability: Distributed systems for large data volumes.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Cost-Effective: Scale-out architecture with low-cost hardware.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Agility: Simplified design for better control and scalability.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Differences from Relational Databases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Schema Flexibility: NoSQL allows schema-agnostic data storage.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 Considerations: Lower maintenance costs compared to RDBMS.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ACID Compliance: Relational databases offer transaction reliability.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NoSQL databases offer scalability, cost-effectiveness, and flexibility, making them valuable for modern applications despite differences from traditional RDBMS.</a:t>
            </a:r>
            <a:endParaRPr/>
          </a:p>
        </p:txBody>
      </p:sp>
      <p:sp>
        <p:nvSpPr>
          <p:cNvPr id="799" name="Google Shape;799;p84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800" name="Google Shape;800;p84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/>
          </a:p>
        </p:txBody>
      </p:sp>
      <p:sp>
        <p:nvSpPr>
          <p:cNvPr id="801" name="Google Shape;801;p84"/>
          <p:cNvSpPr txBox="1"/>
          <p:nvPr/>
        </p:nvSpPr>
        <p:spPr>
          <a:xfrm>
            <a:off x="1348740" y="1906682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 and Differences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5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85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85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85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5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85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85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813" name="Google Shape;813;p85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  <p:sp>
        <p:nvSpPr>
          <p:cNvPr id="814" name="Google Shape;814;p85"/>
          <p:cNvSpPr txBox="1"/>
          <p:nvPr/>
        </p:nvSpPr>
        <p:spPr>
          <a:xfrm>
            <a:off x="2980285" y="2203855"/>
            <a:ext cx="12327429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000"/>
              <a:buFont typeface="Economica"/>
              <a:buNone/>
            </a:pPr>
            <a:r>
              <a:rPr i="1" lang="en-US" sz="40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Data Marts, Data Lakes, ETL, and Data Pipelines</a:t>
            </a:r>
            <a:endParaRPr/>
          </a:p>
        </p:txBody>
      </p:sp>
      <p:sp>
        <p:nvSpPr>
          <p:cNvPr id="815" name="Google Shape;815;p85"/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III: Data Literacy for Data Science</a:t>
            </a:r>
            <a:endParaRPr/>
          </a:p>
        </p:txBody>
      </p:sp>
      <p:pic>
        <p:nvPicPr>
          <p:cNvPr descr="A close-up of various computer icons&#10;&#10;Description automatically generated" id="816" name="Google Shape;816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1085" y="2946689"/>
            <a:ext cx="11196501" cy="69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86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86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86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86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86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86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86"/>
          <p:cNvSpPr txBox="1"/>
          <p:nvPr/>
        </p:nvSpPr>
        <p:spPr>
          <a:xfrm>
            <a:off x="762000" y="3308556"/>
            <a:ext cx="16960744" cy="5150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Warehouse Overview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Multi-purpose storage for analysis-ready data.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 source of truth for historical and current data.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Mart Definition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Sub-section of a data warehouse for specific business functions.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Provides isolated security and performance for targeted analytics.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Lake Concept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Storage for structured, semi-structured, and unstructured data.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Retains raw data without predefined use cases.</a:t>
            </a:r>
            <a:endParaRPr/>
          </a:p>
        </p:txBody>
      </p:sp>
      <p:sp>
        <p:nvSpPr>
          <p:cNvPr id="829" name="Google Shape;829;p86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830" name="Google Shape;830;p86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/>
          </a:p>
        </p:txBody>
      </p:sp>
      <p:sp>
        <p:nvSpPr>
          <p:cNvPr id="831" name="Google Shape;831;p86"/>
          <p:cNvSpPr txBox="1"/>
          <p:nvPr/>
        </p:nvSpPr>
        <p:spPr>
          <a:xfrm>
            <a:off x="1170626" y="2036575"/>
            <a:ext cx="17444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Data Warehouses, Data Marts, and Data Lakes</a:t>
            </a:r>
            <a:endParaRPr/>
          </a:p>
        </p:txBody>
      </p:sp>
      <p:sp>
        <p:nvSpPr>
          <p:cNvPr id="832" name="Google Shape;832;p86"/>
          <p:cNvSpPr txBox="1"/>
          <p:nvPr/>
        </p:nvSpPr>
        <p:spPr>
          <a:xfrm>
            <a:off x="4959000" y="583100"/>
            <a:ext cx="80820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ETL  = Extract &gt; Transform &gt; Load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87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87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87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87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87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87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7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845" name="Google Shape;845;p87"/>
          <p:cNvSpPr txBox="1"/>
          <p:nvPr/>
        </p:nvSpPr>
        <p:spPr>
          <a:xfrm>
            <a:off x="5911946" y="9580246"/>
            <a:ext cx="6226714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xxxx</a:t>
            </a:r>
            <a:endParaRPr/>
          </a:p>
        </p:txBody>
      </p:sp>
      <p:sp>
        <p:nvSpPr>
          <p:cNvPr id="846" name="Google Shape;846;p87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/>
          </a:p>
        </p:txBody>
      </p:sp>
      <p:sp>
        <p:nvSpPr>
          <p:cNvPr id="847" name="Google Shape;847;p87"/>
          <p:cNvSpPr/>
          <p:nvPr/>
        </p:nvSpPr>
        <p:spPr>
          <a:xfrm>
            <a:off x="1650335" y="2207045"/>
            <a:ext cx="14987330" cy="6553892"/>
          </a:xfrm>
          <a:custGeom>
            <a:rect b="b" l="l" r="r" t="t"/>
            <a:pathLst>
              <a:path extrusionOk="0" h="6336986" w="13737910">
                <a:moveTo>
                  <a:pt x="0" y="0"/>
                </a:moveTo>
                <a:lnTo>
                  <a:pt x="13737910" y="0"/>
                </a:lnTo>
                <a:lnTo>
                  <a:pt x="13737910" y="6336986"/>
                </a:lnTo>
                <a:lnTo>
                  <a:pt x="0" y="6336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04" r="-568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8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88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8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8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8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8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8"/>
          <p:cNvSpPr txBox="1"/>
          <p:nvPr/>
        </p:nvSpPr>
        <p:spPr>
          <a:xfrm>
            <a:off x="627704" y="3280898"/>
            <a:ext cx="17018840" cy="5599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ETL Process Explanation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Extract: Collecting raw data from various sources.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Transform: Cleaning, standardizing, and converting data for analysis.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Load: Transporting processed data to a data repository.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Types of ETL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Batch Processing: Scheduled transfers in large chunks.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Stream Processing: Real-time data processing before loading.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13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Pipelines Overview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Broader term including ETL for data movement.</a:t>
            </a:r>
            <a:endParaRPr/>
          </a:p>
          <a:p>
            <a:pPr indent="-518160" lvl="2" marL="155448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⚬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Supports batch and streaming data processing for various applications.</a:t>
            </a:r>
            <a:endParaRPr/>
          </a:p>
        </p:txBody>
      </p:sp>
      <p:sp>
        <p:nvSpPr>
          <p:cNvPr id="859" name="Google Shape;859;p88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860" name="Google Shape;860;p88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/>
          </a:p>
        </p:txBody>
      </p:sp>
      <p:sp>
        <p:nvSpPr>
          <p:cNvPr id="861" name="Google Shape;861;p88"/>
          <p:cNvSpPr txBox="1"/>
          <p:nvPr/>
        </p:nvSpPr>
        <p:spPr>
          <a:xfrm>
            <a:off x="1348740" y="2046990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Exploring ETL Process and Data Pipelines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9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9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9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9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9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9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9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874" name="Google Shape;874;p89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/>
          </a:p>
        </p:txBody>
      </p:sp>
      <p:sp>
        <p:nvSpPr>
          <p:cNvPr id="875" name="Google Shape;875;p89"/>
          <p:cNvSpPr txBox="1"/>
          <p:nvPr/>
        </p:nvSpPr>
        <p:spPr>
          <a:xfrm>
            <a:off x="1900759" y="2175046"/>
            <a:ext cx="14718528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400"/>
              <a:buFont typeface="Economica"/>
              <a:buNone/>
            </a:pPr>
            <a:r>
              <a:rPr i="1" lang="en-US" sz="44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Viewpoints: Considerations for Choice of Data Repository</a:t>
            </a:r>
            <a:endParaRPr/>
          </a:p>
        </p:txBody>
      </p:sp>
      <p:sp>
        <p:nvSpPr>
          <p:cNvPr id="876" name="Google Shape;876;p89"/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III: Data Literacy for Data Science</a:t>
            </a:r>
            <a:endParaRPr/>
          </a:p>
        </p:txBody>
      </p:sp>
      <p:pic>
        <p:nvPicPr>
          <p:cNvPr descr="A close-up of various computer icons&#10;&#10;Description automatically generated" id="877" name="Google Shape;877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1085" y="2946689"/>
            <a:ext cx="11196501" cy="69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0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90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90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90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90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90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90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889" name="Google Shape;889;p90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/>
          </a:p>
        </p:txBody>
      </p:sp>
      <p:sp>
        <p:nvSpPr>
          <p:cNvPr id="890" name="Google Shape;890;p90"/>
          <p:cNvSpPr txBox="1"/>
          <p:nvPr/>
        </p:nvSpPr>
        <p:spPr>
          <a:xfrm>
            <a:off x="1348740" y="1851356"/>
            <a:ext cx="1629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Factors in Choosing a Data Repository</a:t>
            </a:r>
            <a:endParaRPr/>
          </a:p>
        </p:txBody>
      </p:sp>
      <p:pic>
        <p:nvPicPr>
          <p:cNvPr id="891" name="Google Shape;89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450" y="2845179"/>
            <a:ext cx="12463154" cy="70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91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91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1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91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91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91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9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904" name="Google Shape;904;p91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/>
          </a:p>
        </p:txBody>
      </p:sp>
      <p:sp>
        <p:nvSpPr>
          <p:cNvPr id="905" name="Google Shape;905;p91"/>
          <p:cNvSpPr txBox="1"/>
          <p:nvPr/>
        </p:nvSpPr>
        <p:spPr>
          <a:xfrm>
            <a:off x="4363940" y="2083581"/>
            <a:ext cx="956012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2283E"/>
              </a:buClr>
              <a:buSzPts val="4800"/>
              <a:buFont typeface="Economica"/>
              <a:buNone/>
            </a:pPr>
            <a:r>
              <a:rPr i="1" lang="en-US" sz="4800">
                <a:solidFill>
                  <a:srgbClr val="12283E"/>
                </a:solidFill>
                <a:latin typeface="Economica"/>
                <a:ea typeface="Economica"/>
                <a:cs typeface="Economica"/>
                <a:sym typeface="Economica"/>
              </a:rPr>
              <a:t>Data Integration Platforms</a:t>
            </a:r>
            <a:endParaRPr/>
          </a:p>
        </p:txBody>
      </p:sp>
      <p:sp>
        <p:nvSpPr>
          <p:cNvPr id="906" name="Google Shape;906;p91"/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C3D5E"/>
                </a:solidFill>
                <a:latin typeface="Economica"/>
                <a:ea typeface="Economica"/>
                <a:cs typeface="Economica"/>
                <a:sym typeface="Economica"/>
              </a:rPr>
              <a:t>Module III: Data Literacy for Data Science</a:t>
            </a:r>
            <a:endParaRPr/>
          </a:p>
        </p:txBody>
      </p:sp>
      <p:pic>
        <p:nvPicPr>
          <p:cNvPr descr="A close-up of various computer icons&#10;&#10;Description automatically generated" id="907" name="Google Shape;907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1085" y="2946689"/>
            <a:ext cx="11196501" cy="69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156751" y="3162300"/>
            <a:ext cx="15974400" cy="6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rmAutofit fontScale="92500"/>
          </a:bodyPr>
          <a:lstStyle/>
          <a:p>
            <a:pPr indent="-342900" lvl="0" marL="342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800"/>
              <a:t>Deployment Models: </a:t>
            </a:r>
            <a:r>
              <a:rPr lang="en-US" sz="2800"/>
              <a:t>Public, private, and hybrid clouds based on infrastructure ownership.</a:t>
            </a:r>
            <a:endParaRPr/>
          </a:p>
          <a:p>
            <a:pPr indent="-335915" lvl="1" marL="742950" rtl="0" algn="l">
              <a:lnSpc>
                <a:spcPct val="16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800"/>
              <a:t>Public Cloud: </a:t>
            </a:r>
            <a:r>
              <a:rPr lang="en-US" sz="2800"/>
              <a:t>Leverages services over the open internet, shared by multiple companies.</a:t>
            </a:r>
            <a:endParaRPr/>
          </a:p>
          <a:p>
            <a:pPr indent="-335915" lvl="1" marL="742950" rtl="0" algn="l">
              <a:lnSpc>
                <a:spcPct val="16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800"/>
              <a:t>Private Cloud: </a:t>
            </a:r>
            <a:r>
              <a:rPr lang="en-US" sz="2800"/>
              <a:t>Infrastructure provisioned exclusively for a single organization.</a:t>
            </a:r>
            <a:endParaRPr/>
          </a:p>
          <a:p>
            <a:pPr indent="-335915" lvl="1" marL="742950" rtl="0" algn="l">
              <a:lnSpc>
                <a:spcPct val="16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800"/>
              <a:t>Hybrid Cloud: </a:t>
            </a:r>
            <a:r>
              <a:rPr lang="en-US" sz="2800"/>
              <a:t>Seamless integration of public and private clouds.</a:t>
            </a:r>
            <a:endParaRPr/>
          </a:p>
          <a:p>
            <a:pPr indent="-342900" lvl="0" marL="342900" rtl="0" algn="l">
              <a:lnSpc>
                <a:spcPct val="16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800"/>
              <a:t>Service Models: </a:t>
            </a:r>
            <a:r>
              <a:rPr lang="en-US" sz="2800"/>
              <a:t>Infrastructure as a Service (IaaS), Platform as a Service (PaaS), Software as a Service (SaaS).</a:t>
            </a:r>
            <a:endParaRPr/>
          </a:p>
          <a:p>
            <a:pPr indent="-335915" lvl="1" marL="742950" rtl="0" algn="l">
              <a:lnSpc>
                <a:spcPct val="16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800"/>
              <a:t>IaaS (</a:t>
            </a:r>
            <a:r>
              <a:rPr b="1" lang="en-US"/>
              <a:t>Infrastructure as a Service (IaaS</a:t>
            </a:r>
            <a:r>
              <a:rPr b="1" lang="en-US" sz="2800"/>
              <a:t>): </a:t>
            </a:r>
            <a:r>
              <a:rPr lang="en-US" sz="2800"/>
              <a:t>Access to physical computing resources without managing them.</a:t>
            </a:r>
            <a:endParaRPr/>
          </a:p>
          <a:p>
            <a:pPr indent="-335915" lvl="1" marL="742950" rtl="0" algn="l">
              <a:lnSpc>
                <a:spcPct val="16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800"/>
              <a:t>PaaS (Platform as a Service ): </a:t>
            </a:r>
            <a:r>
              <a:rPr lang="en-US" sz="2800"/>
              <a:t>Access to </a:t>
            </a:r>
            <a:r>
              <a:rPr b="1" lang="en-US" sz="2800"/>
              <a:t>hardware and software tools </a:t>
            </a:r>
            <a:r>
              <a:rPr lang="en-US" sz="2800"/>
              <a:t>for application development and deployment.</a:t>
            </a:r>
            <a:endParaRPr/>
          </a:p>
          <a:p>
            <a:pPr indent="-335915" lvl="1" marL="742950" rtl="0" algn="l">
              <a:lnSpc>
                <a:spcPct val="16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800"/>
              <a:t>SaaS (Software as a Service ): </a:t>
            </a:r>
            <a:r>
              <a:rPr lang="en-US" sz="2800"/>
              <a:t>Centralized hosting and licensing of software on a subscription basis.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944478" y="2055925"/>
            <a:ext cx="16480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Cloud Deployment and Service Models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92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2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92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2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92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92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92"/>
          <p:cNvSpPr txBox="1"/>
          <p:nvPr/>
        </p:nvSpPr>
        <p:spPr>
          <a:xfrm>
            <a:off x="641456" y="3251244"/>
            <a:ext cx="17018840" cy="5783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6730" lvl="1" marL="1013460" marR="0" rtl="0" algn="l">
              <a:lnSpc>
                <a:spcPct val="1275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Definition: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Gartner defines data integration as the practice, techniques, and tools for ingesting, transforming, and provisioning data across various types.</a:t>
            </a:r>
            <a:b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275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 Scenarios: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Includes data consistency, master data management, data sharing, migration, and consolidation.</a:t>
            </a:r>
            <a:b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275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Analytics and Data Science: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Involves accessing, transforming, merging, ensuring data quality, governance, and delivering integrated data for analytics.</a:t>
            </a:r>
            <a:b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275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Extracting customer data from sales, marketing, and finance systems for unified analytics.</a:t>
            </a:r>
            <a:endParaRPr/>
          </a:p>
        </p:txBody>
      </p:sp>
      <p:sp>
        <p:nvSpPr>
          <p:cNvPr id="920" name="Google Shape;920;p9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921" name="Google Shape;921;p9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endParaRPr/>
          </a:p>
        </p:txBody>
      </p:sp>
      <p:sp>
        <p:nvSpPr>
          <p:cNvPr id="922" name="Google Shape;922;p92"/>
          <p:cNvSpPr txBox="1"/>
          <p:nvPr/>
        </p:nvSpPr>
        <p:spPr>
          <a:xfrm>
            <a:off x="1348740" y="1908967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Integration Overview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93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93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93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3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3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93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93"/>
          <p:cNvSpPr txBox="1"/>
          <p:nvPr/>
        </p:nvSpPr>
        <p:spPr>
          <a:xfrm>
            <a:off x="533400" y="3261366"/>
            <a:ext cx="17018840" cy="576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6730" lvl="1" marL="1013460" marR="0" rtl="0" algn="l">
              <a:lnSpc>
                <a:spcPct val="1275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Modern Solutions: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Offer extensive connectors, open-source architecture, batch, and continuous processing, integration with Big Data sources, and additional functionalities.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275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Portability: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Supports cloud models, including single cloud, multi-cloud, or hybrid environments.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275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Market Overview: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Various platforms and tools available, including IBM's offerings, Talend, SAP, Oracle, Denodo, and others.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6730" lvl="1" marL="1013460" marR="0" rtl="0" algn="l">
              <a:lnSpc>
                <a:spcPct val="1275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Evolution: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integration evolves with technology advancements and increasing data complexity in business decision-making.</a:t>
            </a:r>
            <a:endParaRPr/>
          </a:p>
        </p:txBody>
      </p:sp>
      <p:sp>
        <p:nvSpPr>
          <p:cNvPr id="935" name="Google Shape;935;p93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936" name="Google Shape;936;p9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/>
          </a:p>
        </p:txBody>
      </p:sp>
      <p:sp>
        <p:nvSpPr>
          <p:cNvPr id="937" name="Google Shape;937;p93"/>
          <p:cNvSpPr txBox="1"/>
          <p:nvPr/>
        </p:nvSpPr>
        <p:spPr>
          <a:xfrm>
            <a:off x="1254436" y="2068095"/>
            <a:ext cx="16297804" cy="84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Integration Capabilities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4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4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4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4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4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94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94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950" name="Google Shape;950;p94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endParaRPr/>
          </a:p>
        </p:txBody>
      </p:sp>
      <p:pic>
        <p:nvPicPr>
          <p:cNvPr descr="A red and blue chat bubbles with white letters&#10;&#10;Description automatically generated" id="951" name="Google Shape;951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600" y="2247900"/>
            <a:ext cx="9799877" cy="7117314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4"/>
          <p:cNvSpPr txBox="1"/>
          <p:nvPr/>
        </p:nvSpPr>
        <p:spPr>
          <a:xfrm>
            <a:off x="193991" y="2079956"/>
            <a:ext cx="8572500" cy="1594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1C3D5E"/>
                </a:solidFill>
                <a:latin typeface="Arial"/>
                <a:ea typeface="Arial"/>
                <a:cs typeface="Arial"/>
                <a:sym typeface="Arial"/>
              </a:rPr>
              <a:t>Questions &amp; Answers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95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95"/>
          <p:cNvSpPr/>
          <p:nvPr/>
        </p:nvSpPr>
        <p:spPr>
          <a:xfrm>
            <a:off x="1257300" y="9508378"/>
            <a:ext cx="4114800" cy="573881"/>
          </a:xfrm>
          <a:custGeom>
            <a:rect b="b" l="l" r="r" t="t"/>
            <a:pathLst>
              <a:path extrusionOk="0" h="765175" w="5486400">
                <a:moveTo>
                  <a:pt x="0" y="0"/>
                </a:moveTo>
                <a:lnTo>
                  <a:pt x="5486400" y="0"/>
                </a:lnTo>
                <a:lnTo>
                  <a:pt x="5486400" y="765175"/>
                </a:lnTo>
                <a:lnTo>
                  <a:pt x="0" y="76517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95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95"/>
          <p:cNvSpPr/>
          <p:nvPr/>
        </p:nvSpPr>
        <p:spPr>
          <a:xfrm>
            <a:off x="16461284" y="9516024"/>
            <a:ext cx="699135" cy="647891"/>
          </a:xfrm>
          <a:custGeom>
            <a:rect b="b" l="l" r="r" t="t"/>
            <a:pathLst>
              <a:path extrusionOk="0" h="863854" w="932180">
                <a:moveTo>
                  <a:pt x="0" y="0"/>
                </a:moveTo>
                <a:lnTo>
                  <a:pt x="932180" y="0"/>
                </a:lnTo>
                <a:lnTo>
                  <a:pt x="932180" y="863854"/>
                </a:lnTo>
                <a:lnTo>
                  <a:pt x="0" y="863854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5"/>
          <p:cNvSpPr/>
          <p:nvPr/>
        </p:nvSpPr>
        <p:spPr>
          <a:xfrm>
            <a:off x="16067268" y="495320"/>
            <a:ext cx="1926864" cy="956638"/>
          </a:xfrm>
          <a:custGeom>
            <a:rect b="b" l="l" r="r" t="t"/>
            <a:pathLst>
              <a:path extrusionOk="0"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5"/>
          <p:cNvSpPr/>
          <p:nvPr/>
        </p:nvSpPr>
        <p:spPr>
          <a:xfrm>
            <a:off x="139976" y="0"/>
            <a:ext cx="2234648" cy="2079956"/>
          </a:xfrm>
          <a:custGeom>
            <a:rect b="b" l="l" r="r" t="t"/>
            <a:pathLst>
              <a:path extrusionOk="0"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5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4/30/2024</a:t>
            </a:r>
            <a:endParaRPr/>
          </a:p>
        </p:txBody>
      </p:sp>
      <p:sp>
        <p:nvSpPr>
          <p:cNvPr id="965" name="Google Shape;965;p95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/>
          </a:p>
        </p:txBody>
      </p:sp>
      <p:sp>
        <p:nvSpPr>
          <p:cNvPr id="966" name="Google Shape;966;p95"/>
          <p:cNvSpPr txBox="1"/>
          <p:nvPr/>
        </p:nvSpPr>
        <p:spPr>
          <a:xfrm>
            <a:off x="4857750" y="3848100"/>
            <a:ext cx="8572500" cy="2180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1C3D5E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543140" y="3390900"/>
            <a:ext cx="17201720" cy="64386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Centralized Storage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Eliminate physical storage limits by securely storing vast amounts of data in the Cloud.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Access to High-Performance Machines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Deploy complex data analytics on advanced computing machines without needing expensive hardware.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Scalable Algorithm Deployment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Run advanced algorithms at scale using cloud-based platforms designed for data-intensive tasks.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Collaborative Work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Enable global teams to work on the same data simultaneously, enhancing productivity and collaboration.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Instant Access to Technologies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Quickly leverage open-source technologies like Apache Spark, TensorFlow, and more, without setup delays.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Up-to-Date Tools and Libraries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Benefit from the latest tools, libraries, and frameworks automatically updated by cloud providers, reducing maintenance overhead.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550016" y="2324095"/>
            <a:ext cx="164806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Benefits of Cloud Computing for Data Scientists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